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4" r:id="rId3"/>
    <p:sldId id="296" r:id="rId4"/>
    <p:sldId id="297" r:id="rId5"/>
    <p:sldId id="320" r:id="rId6"/>
    <p:sldId id="298" r:id="rId7"/>
    <p:sldId id="542" r:id="rId8"/>
    <p:sldId id="300" r:id="rId9"/>
    <p:sldId id="299" r:id="rId10"/>
    <p:sldId id="543" r:id="rId11"/>
    <p:sldId id="544" r:id="rId12"/>
    <p:sldId id="545" r:id="rId13"/>
    <p:sldId id="523" r:id="rId14"/>
    <p:sldId id="303" r:id="rId15"/>
    <p:sldId id="528" r:id="rId16"/>
    <p:sldId id="547" r:id="rId17"/>
    <p:sldId id="548" r:id="rId18"/>
    <p:sldId id="546" r:id="rId19"/>
    <p:sldId id="549" r:id="rId20"/>
    <p:sldId id="306" r:id="rId21"/>
    <p:sldId id="552" r:id="rId22"/>
    <p:sldId id="550" r:id="rId23"/>
    <p:sldId id="551" r:id="rId24"/>
    <p:sldId id="308" r:id="rId25"/>
    <p:sldId id="357" r:id="rId26"/>
    <p:sldId id="555" r:id="rId27"/>
    <p:sldId id="554" r:id="rId28"/>
    <p:sldId id="309" r:id="rId29"/>
    <p:sldId id="55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586"/>
  </p:normalViewPr>
  <p:slideViewPr>
    <p:cSldViewPr snapToGrid="0" snapToObjects="1">
      <p:cViewPr varScale="1">
        <p:scale>
          <a:sx n="82" d="100"/>
          <a:sy n="82" d="100"/>
        </p:scale>
        <p:origin x="259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58386-F458-C54C-9B3C-383B72C8066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04F9-DA4D-DF4F-90AA-10AA9D48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10EF-A9FE-CB47-BD39-1F7214D44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B2DC7-B7B9-374B-AFBF-631115617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E183-664E-FD47-9BE0-F68FA10A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A417D-DCF0-A548-B824-2ED64DC0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AB3D-024A-0542-9C1E-B7A507E2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C58-01B0-F647-95AA-0ABDD1DC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32B84-5BF4-D640-A613-6B2F1F8F5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4353E-D6E2-A04A-9051-A9A7B18E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8B5A-6C58-D24D-B482-26A594AA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2F5C-6C13-E54B-839B-C053C637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6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D2D32-1EFA-664C-95F7-0229D922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689FD-7307-9F4F-B7DE-4781563F5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8F4F-AB32-A948-87E9-C90D9212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A8B9F-80A4-D346-A071-08B7BFC7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ECE05-472C-A84C-A76B-5BC50AC2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16EE-0904-2C47-B5F6-D0819684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C23CD-4108-5C45-A108-24651334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E51F-5399-CD49-9AF2-19C7C673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DF03C-778C-4642-8D09-F30532AA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5F11-EA8F-F24B-9BE0-12AF12DB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600A-9AB3-CA49-8EE7-6A9BB6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B502-4C97-B34B-B1BA-FB5FE2B92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6C2C1-E1E9-E545-8265-4B04B87A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9170-4EFA-9945-8C02-A104BF13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40AE-DFDB-B847-8CA9-DCAA4FCA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7098-E71C-2045-A2CC-35FF2EED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B00F-51CE-E849-9C29-AEB855DCA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7BEF9-2621-0B41-A70D-0D0C3B556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E668B-DABB-784A-AE86-A8CEEC2A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1475A-D376-3E4C-A733-C89C503C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8E74E-8633-1746-8DA2-58EC0FED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B890-EF31-9C48-A20B-53A66F02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05E5E-61A2-8E43-A681-D98117EE2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82C72-A08F-C84E-88FB-5B6694CD0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23B9C-B78E-C54C-BD74-9C70D6EE9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0261C-EFED-A441-BF41-C4DC5480A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E08D7-E246-3F42-AE07-5871C5E5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C71FA-4C13-734A-BE56-C1B6C1AE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EC1D9-1EA4-7045-8EC2-D7C09ED4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7C67-898F-1C4B-BCDA-0CE07F37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18187-F274-E24D-8374-ACFD7FCF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04C1F-7C95-5A47-BCDE-756876B2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D067C-E561-DA40-89E8-9C2E98C0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9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5BC5C-7068-134D-94D7-59E20306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4D620-C017-E54B-B9E6-A22791E1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07894-86CF-B840-86B9-E9902CEB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E957-A4F5-B541-991E-A9FA6962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27AE-F121-DC4F-BBDF-71D9C299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7FAF1-DF7F-BB4E-91B5-68378EB48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5FC38-358F-D84F-AD56-1B0A18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AEC2-6764-F146-9E19-AD0452E7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312F1-DE51-B048-A9E1-C6DFF0E9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CC93-86C1-D04A-9720-B715D1EB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A58D7-DE2C-5945-8A4B-79C54A937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D114-5E75-AC40-97CE-CEE1C97AE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0141E-B3F0-5742-B14C-AE429942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8486-4038-2F4B-BB46-124DFE74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9E12F-7132-1148-A4CD-988F7403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5F0C-4E09-004C-9E24-AF767A55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828E5-9D46-5349-81C9-EF2B05CA8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8D57-07EB-F140-894C-1BD00C1FB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8F4C-A690-8541-A694-B11AE96A4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E2EBE-55FF-4441-AC84-5A5985835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friendschurchnc.org/business/administrative-handbook" TargetMode="External"/><Relationship Id="rId2" Type="http://schemas.openxmlformats.org/officeDocument/2006/relationships/hyperlink" Target="http://bitly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bit.ly/FCNCAdminHandboo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BC98-871B-F043-98A5-680933763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Screen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24CF0-4E31-C64B-8C40-14EF0D9C3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C824F-3623-5048-9832-0AEC14106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EDFEB-DA89-6946-AA26-DCEEE65E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Tagging Other Organizations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DE0C7B-B11E-B042-B58A-3E67649E07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Can help get your post in front of other audiences</a:t>
            </a:r>
          </a:p>
          <a:p>
            <a:r>
              <a:rPr lang="en-US" dirty="0"/>
              <a:t>When you appear in a news article make sure to tag the publication</a:t>
            </a:r>
          </a:p>
          <a:p>
            <a:r>
              <a:rPr lang="en-US" dirty="0"/>
              <a:t>On Facebook, type an ”@name of organization”</a:t>
            </a:r>
          </a:p>
          <a:p>
            <a:r>
              <a:rPr lang="en-US" dirty="0"/>
              <a:t>This triggers a dropdown list of Facebook pages. Select name of page to insert tag into post.</a:t>
            </a:r>
          </a:p>
          <a:p>
            <a:r>
              <a:rPr lang="en-US" dirty="0"/>
              <a:t>This action turns username into hyperlink to that page</a:t>
            </a:r>
          </a:p>
          <a:p>
            <a:r>
              <a:rPr lang="en-US" dirty="0"/>
              <a:t>Also alerts page administrator!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F1C2CD-2861-9D4E-8F03-2C155ECF3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0" y="1690688"/>
            <a:ext cx="4794250" cy="32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7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Helpful Tips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DE0C7B-B11E-B042-B58A-3E67649E07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FCNC can tag member meetings and vice versa. Great way to build your audiences!</a:t>
            </a:r>
          </a:p>
          <a:p>
            <a:r>
              <a:rPr lang="en-US" dirty="0"/>
              <a:t>If you have trouble finding the name in the dropdown list, copy the final part of the page’s URL</a:t>
            </a:r>
          </a:p>
          <a:p>
            <a:r>
              <a:rPr lang="en-US" dirty="0"/>
              <a:t>That is the page’s username</a:t>
            </a:r>
          </a:p>
          <a:p>
            <a:r>
              <a:rPr lang="en-US" dirty="0"/>
              <a:t>Then type ”@username” in your post</a:t>
            </a:r>
          </a:p>
          <a:p>
            <a:r>
              <a:rPr lang="en-US" dirty="0"/>
              <a:t>Etiquette: Avoid tagging a person on a business page</a:t>
            </a:r>
          </a:p>
          <a:p>
            <a:r>
              <a:rPr lang="en-US" dirty="0"/>
              <a:t>OK to tag a person in a Facebook group!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0FB5E5-BA45-8C4E-BBB2-1EEAFF3C7F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6200" y="3429794"/>
            <a:ext cx="4673600" cy="1143000"/>
          </a:xfrm>
        </p:spPr>
      </p:pic>
    </p:spTree>
    <p:extLst>
      <p:ext uri="{BB962C8B-B14F-4D97-AF65-F5344CB8AC3E}">
        <p14:creationId xmlns:p14="http://schemas.microsoft.com/office/powerpoint/2010/main" val="2054532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Beginner Checklist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 No more than 2-3 lines of writing: clear, concise, effective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Use shortened web links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Tags other groups when appropriate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Has a clear call to action when you want someone to take action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9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Makes a Good Story?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C5FE67-3362-B64E-82D4-C83799792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2" t="2719" r="2587"/>
          <a:stretch/>
        </p:blipFill>
        <p:spPr>
          <a:xfrm>
            <a:off x="3810000" y="1821413"/>
            <a:ext cx="4214916" cy="422196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53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Qualities of a Good 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Sets a scene</a:t>
            </a:r>
          </a:p>
          <a:p>
            <a:r>
              <a:rPr lang="en-US" dirty="0"/>
              <a:t>Uses colorful details</a:t>
            </a:r>
          </a:p>
          <a:p>
            <a:r>
              <a:rPr lang="en-US" dirty="0"/>
              <a:t>Introduces characters</a:t>
            </a:r>
          </a:p>
          <a:p>
            <a:r>
              <a:rPr lang="en-US" dirty="0"/>
              <a:t>Makes us curious about what happens next</a:t>
            </a:r>
          </a:p>
          <a:p>
            <a:r>
              <a:rPr lang="en-US" dirty="0"/>
              <a:t>Evokes an atmosphere</a:t>
            </a:r>
          </a:p>
          <a:p>
            <a:r>
              <a:rPr lang="en-US" dirty="0"/>
              <a:t>Inspires us / makes us feel something</a:t>
            </a:r>
          </a:p>
          <a:p>
            <a:r>
              <a:rPr lang="en-US" dirty="0"/>
              <a:t>Has a beginning, middle, and end</a:t>
            </a:r>
          </a:p>
        </p:txBody>
      </p:sp>
    </p:spTree>
    <p:extLst>
      <p:ext uri="{BB962C8B-B14F-4D97-AF65-F5344CB8AC3E}">
        <p14:creationId xmlns:p14="http://schemas.microsoft.com/office/powerpoint/2010/main" val="3412052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 of Post With Good Storytelling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3A774-6CB4-944A-B31B-4C329C97D5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96071"/>
            <a:ext cx="5181600" cy="361044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EBAE0-E881-6746-9C43-DBB08E0D07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makes this a good story?</a:t>
            </a:r>
          </a:p>
          <a:p>
            <a:r>
              <a:rPr lang="en-US" dirty="0"/>
              <a:t>Features a specific Girl Scout in photo and quote</a:t>
            </a:r>
          </a:p>
          <a:p>
            <a:r>
              <a:rPr lang="en-US" dirty="0"/>
              <a:t>Highlights positive feelings “confidence” and “uniqueness”</a:t>
            </a:r>
          </a:p>
          <a:p>
            <a:r>
              <a:rPr lang="en-US" dirty="0"/>
              <a:t>Paints a picture “Singing and dancing while I get ready helps me feel empowered”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 of Post With Good Storytelling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EBAE0-E881-6746-9C43-DBB08E0D07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makes this a good story?</a:t>
            </a:r>
          </a:p>
          <a:p>
            <a:r>
              <a:rPr lang="en-US" dirty="0"/>
              <a:t>Eye-catching graphic</a:t>
            </a:r>
          </a:p>
          <a:p>
            <a:r>
              <a:rPr lang="en-US" dirty="0"/>
              <a:t>Explains why applying for a job matters: “soul-satisfying” “great team”</a:t>
            </a:r>
          </a:p>
          <a:p>
            <a:r>
              <a:rPr lang="en-US" dirty="0"/>
              <a:t>Concise and effective: We’re hiring!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2A13D3-1C0E-DC47-B8F6-A081116BC4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0937" y="1825625"/>
            <a:ext cx="4216126" cy="4351338"/>
          </a:xfrm>
        </p:spPr>
      </p:pic>
    </p:spTree>
    <p:extLst>
      <p:ext uri="{BB962C8B-B14F-4D97-AF65-F5344CB8AC3E}">
        <p14:creationId xmlns:p14="http://schemas.microsoft.com/office/powerpoint/2010/main" val="663181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 of Post With Good Storytelling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EBAE0-E881-6746-9C43-DBB08E0D07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makes this a good story?</a:t>
            </a:r>
          </a:p>
          <a:p>
            <a:r>
              <a:rPr lang="en-US" dirty="0"/>
              <a:t>Sparks curiosity “How much do you know?”</a:t>
            </a:r>
          </a:p>
          <a:p>
            <a:r>
              <a:rPr lang="en-US" dirty="0"/>
              <a:t>Invites participation</a:t>
            </a:r>
          </a:p>
          <a:p>
            <a:r>
              <a:rPr lang="en-US" dirty="0"/>
              <a:t>Uses a clear call to action “Take our quiz”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96BB80-8C74-8948-BAB5-27D8C94849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2123" y="1825625"/>
            <a:ext cx="4473754" cy="4351338"/>
          </a:xfrm>
        </p:spPr>
      </p:pic>
    </p:spTree>
    <p:extLst>
      <p:ext uri="{BB962C8B-B14F-4D97-AF65-F5344CB8AC3E}">
        <p14:creationId xmlns:p14="http://schemas.microsoft.com/office/powerpoint/2010/main" val="225193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How do people make a decision to do something?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BC1B0-CB6B-8D4F-B3D6-76E29AC0A6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Whether you’re asking for donations,  or inviting people to join you for worship, their decision process may include the following three steps:</a:t>
            </a:r>
          </a:p>
          <a:p>
            <a:pPr lvl="1"/>
            <a:r>
              <a:rPr lang="en-US" dirty="0"/>
              <a:t>Becoming aware of your meeting</a:t>
            </a:r>
          </a:p>
          <a:p>
            <a:pPr lvl="1"/>
            <a:r>
              <a:rPr lang="en-US" dirty="0"/>
              <a:t>Gathering information</a:t>
            </a:r>
          </a:p>
          <a:p>
            <a:pPr lvl="1"/>
            <a:r>
              <a:rPr lang="en-US" dirty="0"/>
              <a:t>Making a decision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DD63BB-CF30-EF4C-94E9-3C7D4F276D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6741" y="2164080"/>
            <a:ext cx="5212080" cy="3474720"/>
          </a:xfrm>
        </p:spPr>
      </p:pic>
    </p:spTree>
    <p:extLst>
      <p:ext uri="{BB962C8B-B14F-4D97-AF65-F5344CB8AC3E}">
        <p14:creationId xmlns:p14="http://schemas.microsoft.com/office/powerpoint/2010/main" val="3960082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9A0A-7708-D346-A522-A020D408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How do people make a decision to do something?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CB36B-4AA3-0047-BAD2-7E13F5F61C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Awareness / FEEL </a:t>
            </a:r>
          </a:p>
          <a:p>
            <a:pPr lvl="1"/>
            <a:r>
              <a:rPr lang="en-US" dirty="0"/>
              <a:t>Becoming aware and feel curious about your community</a:t>
            </a:r>
          </a:p>
          <a:p>
            <a:pPr lvl="1"/>
            <a:r>
              <a:rPr lang="en-US" dirty="0"/>
              <a:t>Feel inspired to join in</a:t>
            </a:r>
          </a:p>
          <a:p>
            <a:r>
              <a:rPr lang="en-US" dirty="0"/>
              <a:t>Consideration / THINK</a:t>
            </a:r>
          </a:p>
          <a:p>
            <a:pPr lvl="1"/>
            <a:r>
              <a:rPr lang="en-US" dirty="0"/>
              <a:t>What are Friends all about?</a:t>
            </a:r>
          </a:p>
          <a:p>
            <a:pPr lvl="1"/>
            <a:r>
              <a:rPr lang="en-US" dirty="0"/>
              <a:t>Do you have programs for children my age?</a:t>
            </a:r>
          </a:p>
          <a:p>
            <a:pPr lvl="1"/>
            <a:r>
              <a:rPr lang="en-US" dirty="0"/>
              <a:t>What’s the parking situation?</a:t>
            </a:r>
          </a:p>
          <a:p>
            <a:pPr lvl="1"/>
            <a:r>
              <a:rPr lang="en-US" dirty="0"/>
              <a:t>When does worship happen?</a:t>
            </a:r>
          </a:p>
          <a:p>
            <a:r>
              <a:rPr lang="en-US" dirty="0"/>
              <a:t>Action / DO</a:t>
            </a:r>
          </a:p>
          <a:p>
            <a:pPr lvl="1"/>
            <a:r>
              <a:rPr lang="en-US" dirty="0"/>
              <a:t>Join us for Sunday worship</a:t>
            </a:r>
          </a:p>
          <a:p>
            <a:pPr lvl="1"/>
            <a:r>
              <a:rPr lang="en-US" dirty="0"/>
              <a:t>Volunteer</a:t>
            </a:r>
          </a:p>
          <a:p>
            <a:pPr lvl="1"/>
            <a:r>
              <a:rPr lang="en-US" dirty="0"/>
              <a:t>Attend an event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284C24-B9E5-0542-8834-66408F292A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825625"/>
            <a:ext cx="5168504" cy="3445669"/>
          </a:xfrm>
        </p:spPr>
      </p:pic>
    </p:spTree>
    <p:extLst>
      <p:ext uri="{BB962C8B-B14F-4D97-AF65-F5344CB8AC3E}">
        <p14:creationId xmlns:p14="http://schemas.microsoft.com/office/powerpoint/2010/main" val="281134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5085-FC6A-D14C-9270-637B47AB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Schedule of Upcoming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8F0D-4505-9F44-84CD-77752B10B8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</a:t>
            </a:r>
            <a:r>
              <a:rPr lang="mr-IN" dirty="0"/>
              <a:t> – </a:t>
            </a:r>
            <a:r>
              <a:rPr lang="en-US" dirty="0"/>
              <a:t>How to Set Up a Basic Website</a:t>
            </a:r>
          </a:p>
          <a:p>
            <a:r>
              <a:rPr lang="en-US" dirty="0"/>
              <a:t>2</a:t>
            </a:r>
            <a:r>
              <a:rPr lang="mr-IN" dirty="0"/>
              <a:t>– </a:t>
            </a:r>
            <a:r>
              <a:rPr lang="en-US" dirty="0"/>
              <a:t>Setting up a Facebook Page</a:t>
            </a:r>
          </a:p>
          <a:p>
            <a:r>
              <a:rPr lang="en-US" dirty="0"/>
              <a:t>3 </a:t>
            </a:r>
            <a:r>
              <a:rPr lang="mr-IN" b="1" dirty="0"/>
              <a:t>– </a:t>
            </a:r>
            <a:r>
              <a:rPr lang="en-US" dirty="0"/>
              <a:t>Using </a:t>
            </a:r>
            <a:r>
              <a:rPr lang="en-US" dirty="0" err="1"/>
              <a:t>Canva</a:t>
            </a:r>
            <a:r>
              <a:rPr lang="en-US" dirty="0"/>
              <a:t> to Create Marketing and Social Media Graphics</a:t>
            </a:r>
          </a:p>
          <a:p>
            <a:r>
              <a:rPr lang="en-US" dirty="0"/>
              <a:t>4 </a:t>
            </a:r>
            <a:r>
              <a:rPr lang="mr-IN" dirty="0"/>
              <a:t>– </a:t>
            </a:r>
            <a:r>
              <a:rPr lang="en-US" dirty="0"/>
              <a:t>Creating Email Newsletters with Mailchimp</a:t>
            </a:r>
          </a:p>
          <a:p>
            <a:r>
              <a:rPr lang="en-US" b="1" dirty="0"/>
              <a:t>5 </a:t>
            </a:r>
            <a:r>
              <a:rPr lang="mr-IN" b="1" dirty="0"/>
              <a:t>– </a:t>
            </a:r>
            <a:r>
              <a:rPr lang="en-US" b="1" dirty="0"/>
              <a:t>Best Practices for Writing Great Social Media Posts (Today)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86E9F-F6E4-7342-B264-FB40025813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6 </a:t>
            </a:r>
            <a:r>
              <a:rPr lang="mr-IN" dirty="0"/>
              <a:t>– </a:t>
            </a:r>
            <a:r>
              <a:rPr lang="en-US" dirty="0"/>
              <a:t>Adapting Content to Save Time (7/19)</a:t>
            </a:r>
          </a:p>
          <a:p>
            <a:r>
              <a:rPr lang="en-US" dirty="0"/>
              <a:t>7</a:t>
            </a:r>
            <a:r>
              <a:rPr lang="mr-IN" dirty="0"/>
              <a:t> – </a:t>
            </a:r>
            <a:r>
              <a:rPr lang="en-US" dirty="0"/>
              <a:t>Basics of Boosted Posts for Facebook to Reach New Audiences (8/16)</a:t>
            </a:r>
          </a:p>
          <a:p>
            <a:r>
              <a:rPr lang="en-US" dirty="0"/>
              <a:t>8 </a:t>
            </a:r>
            <a:r>
              <a:rPr lang="mr-IN" dirty="0"/>
              <a:t>–</a:t>
            </a:r>
            <a:r>
              <a:rPr lang="en-US" dirty="0"/>
              <a:t> Outreach: Event Promotion Tactics (9/13)</a:t>
            </a:r>
          </a:p>
          <a:p>
            <a:r>
              <a:rPr lang="en-US" dirty="0"/>
              <a:t>9 </a:t>
            </a:r>
            <a:r>
              <a:rPr lang="mr-IN" dirty="0"/>
              <a:t>– </a:t>
            </a:r>
            <a:r>
              <a:rPr lang="en-US" dirty="0"/>
              <a:t>Using Local Search and Google Search to be Found (10/11)</a:t>
            </a:r>
          </a:p>
        </p:txBody>
      </p:sp>
    </p:spTree>
    <p:extLst>
      <p:ext uri="{BB962C8B-B14F-4D97-AF65-F5344CB8AC3E}">
        <p14:creationId xmlns:p14="http://schemas.microsoft.com/office/powerpoint/2010/main" val="1204989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FEEL Example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F017CC-91D7-3B4D-8B7D-2FFBF507F0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7899" y="1825625"/>
            <a:ext cx="4642202" cy="435133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EA05B-F4D5-B443-B933-271E6511FF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Images of families having fun</a:t>
            </a:r>
          </a:p>
          <a:p>
            <a:r>
              <a:rPr lang="en-US" dirty="0"/>
              <a:t>Mission Work and Outreach - stories of the people we have impacted</a:t>
            </a:r>
          </a:p>
          <a:p>
            <a:pPr lvl="1"/>
            <a:r>
              <a:rPr lang="en-US" dirty="0"/>
              <a:t>We packed 40,000 meals in an hour</a:t>
            </a:r>
          </a:p>
          <a:p>
            <a:pPr lvl="1"/>
            <a:r>
              <a:rPr lang="en-US" dirty="0"/>
              <a:t>We changed the lives of kids in Jamaica</a:t>
            </a:r>
          </a:p>
          <a:p>
            <a:pPr fontAlgn="base"/>
            <a:r>
              <a:rPr lang="en-US" dirty="0"/>
              <a:t>Life Celebrations - births, weddings, passages</a:t>
            </a:r>
          </a:p>
          <a:p>
            <a:pPr fontAlgn="base"/>
            <a:r>
              <a:rPr lang="en-US" dirty="0"/>
              <a:t>Challenges that draw us together</a:t>
            </a:r>
          </a:p>
        </p:txBody>
      </p:sp>
    </p:spTree>
    <p:extLst>
      <p:ext uri="{BB962C8B-B14F-4D97-AF65-F5344CB8AC3E}">
        <p14:creationId xmlns:p14="http://schemas.microsoft.com/office/powerpoint/2010/main" val="2577363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FEEL Example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EA05B-F4D5-B443-B933-271E6511FF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Things that make us excited about worship</a:t>
            </a:r>
          </a:p>
          <a:p>
            <a:pPr lvl="1" fontAlgn="base"/>
            <a:r>
              <a:rPr lang="en-US" b="1" dirty="0"/>
              <a:t>Music</a:t>
            </a:r>
          </a:p>
          <a:p>
            <a:pPr lvl="1" fontAlgn="base"/>
            <a:r>
              <a:rPr lang="en-US" b="1" dirty="0"/>
              <a:t>Message</a:t>
            </a:r>
          </a:p>
          <a:p>
            <a:pPr lvl="1" fontAlgn="base"/>
            <a:r>
              <a:rPr lang="en-US" b="1" dirty="0"/>
              <a:t>Fellowship</a:t>
            </a:r>
          </a:p>
          <a:p>
            <a:pPr fontAlgn="base"/>
            <a:r>
              <a:rPr lang="en-US" dirty="0"/>
              <a:t>Successful FEEL posts inspire a lot of likes and “reactions” (hearts, etc.)</a:t>
            </a:r>
          </a:p>
          <a:p>
            <a:pPr fontAlgn="base"/>
            <a:r>
              <a:rPr lang="en-US" dirty="0"/>
              <a:t>Instagram-style content is often FEEL content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A3658B-CAFE-5347-A8E1-1C3A3549E6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0538" y="1825625"/>
            <a:ext cx="3936924" cy="4351338"/>
          </a:xfrm>
        </p:spPr>
      </p:pic>
    </p:spTree>
    <p:extLst>
      <p:ext uri="{BB962C8B-B14F-4D97-AF65-F5344CB8AC3E}">
        <p14:creationId xmlns:p14="http://schemas.microsoft.com/office/powerpoint/2010/main" val="238995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THINK Example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EA05B-F4D5-B443-B933-271E6511FF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Communicates information about what a specific ritual means in the context of this denomination</a:t>
            </a:r>
          </a:p>
          <a:p>
            <a:r>
              <a:rPr lang="en-US" dirty="0"/>
              <a:t>Sparks curiosity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E5CF10-E33C-0A49-B1BA-60859A786E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6366" y="1825625"/>
            <a:ext cx="4425268" cy="4351338"/>
          </a:xfrm>
        </p:spPr>
      </p:pic>
    </p:spTree>
    <p:extLst>
      <p:ext uri="{BB962C8B-B14F-4D97-AF65-F5344CB8AC3E}">
        <p14:creationId xmlns:p14="http://schemas.microsoft.com/office/powerpoint/2010/main" val="3959268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THINK Example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CEA05B-F4D5-B443-B933-271E6511FF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Gives the who, what, where, when of how to attend</a:t>
            </a:r>
          </a:p>
          <a:p>
            <a:r>
              <a:rPr lang="en-US" dirty="0"/>
              <a:t>When is it?</a:t>
            </a:r>
          </a:p>
          <a:p>
            <a:r>
              <a:rPr lang="en-US" dirty="0"/>
              <a:t>Is there food?</a:t>
            </a:r>
          </a:p>
          <a:p>
            <a:r>
              <a:rPr lang="en-US" dirty="0"/>
              <a:t>Where is it located?</a:t>
            </a:r>
          </a:p>
          <a:p>
            <a:r>
              <a:rPr lang="en-US" dirty="0"/>
              <a:t>Are kids welcome?</a:t>
            </a:r>
          </a:p>
          <a:p>
            <a:r>
              <a:rPr lang="en-US" dirty="0"/>
              <a:t>What should I expect?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D28F3A-C461-E04F-90AC-0FF305F64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5934" y="1825625"/>
            <a:ext cx="4086132" cy="4351338"/>
          </a:xfrm>
        </p:spPr>
      </p:pic>
    </p:spTree>
    <p:extLst>
      <p:ext uri="{BB962C8B-B14F-4D97-AF65-F5344CB8AC3E}">
        <p14:creationId xmlns:p14="http://schemas.microsoft.com/office/powerpoint/2010/main" val="3936982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DO Examples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C1FBD3-77F1-CA45-A123-067E372617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596" y="1468567"/>
            <a:ext cx="3977044" cy="525898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F3C3E6-F5DE-A046-9495-43DE781918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8480" y="1510989"/>
            <a:ext cx="3977044" cy="5283514"/>
          </a:xfrm>
        </p:spPr>
      </p:pic>
    </p:spTree>
    <p:extLst>
      <p:ext uri="{BB962C8B-B14F-4D97-AF65-F5344CB8AC3E}">
        <p14:creationId xmlns:p14="http://schemas.microsoft.com/office/powerpoint/2010/main" val="3270776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2951-7497-A146-B70D-72504229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oper Hewitt" pitchFamily="2" charset="77"/>
                <a:ea typeface="Cooper Hewitt" pitchFamily="2" charset="77"/>
              </a:rPr>
              <a:t>&gt; Content Purpose: DO / Clear CTAs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88764-F4A1-7D48-9500-4FA07C41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AB5B-A501-F140-9120-C49D29CD289C}" type="slidenum">
              <a:rPr lang="en-US" smtClean="0"/>
              <a:t>25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A528B6-E2E8-AF4D-BA5D-92B73794A2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3237" y="1825625"/>
            <a:ext cx="4051525" cy="43513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F129F7-8C7A-6545-9984-85E5E11420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3050" y="1835944"/>
            <a:ext cx="4279900" cy="43307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314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Intermediate - Checklist 2.0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 No more than 2-3 lines of copy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Use shortened web links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Tags other groups when appropriate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Has a clear call to action when you want someone to take action</a:t>
            </a:r>
          </a:p>
          <a:p>
            <a:pPr>
              <a:buFont typeface="Wingdings" pitchFamily="2" charset="2"/>
              <a:buChar char="q"/>
            </a:pPr>
            <a:r>
              <a:rPr lang="en-US" b="1" dirty="0"/>
              <a:t> Create a mix of FEEL, THINK, DO content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07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Defining Voice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34482-2BD0-4242-928D-62CA05E4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to identify the attributes that describe your organization as though it were a person? </a:t>
            </a:r>
          </a:p>
          <a:p>
            <a:r>
              <a:rPr lang="en-US" dirty="0"/>
              <a:t>What first impression do you want to give?</a:t>
            </a:r>
          </a:p>
          <a:p>
            <a:r>
              <a:rPr lang="en-US" dirty="0"/>
              <a:t>For example are you more friendly or formal?</a:t>
            </a:r>
          </a:p>
          <a:p>
            <a:r>
              <a:rPr lang="en-US" dirty="0"/>
              <a:t>Are you talking to 40+ or to people under the age of 20? 😀</a:t>
            </a:r>
          </a:p>
          <a:p>
            <a:r>
              <a:rPr lang="en-US" dirty="0"/>
              <a:t>If you’re in a group, get a lot of post it notes and have everyone write down the attributes that come to mind</a:t>
            </a:r>
          </a:p>
          <a:p>
            <a:r>
              <a:rPr lang="en-US" dirty="0"/>
              <a:t>Then sort your post its and put them in priority order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30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5665F5-0FC4-0347-B04D-014C2D0D2D7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0890" b="8845"/>
          <a:stretch/>
        </p:blipFill>
        <p:spPr>
          <a:xfrm>
            <a:off x="624840" y="134934"/>
            <a:ext cx="10942320" cy="6588131"/>
          </a:xfrm>
        </p:spPr>
      </p:pic>
    </p:spTree>
    <p:extLst>
      <p:ext uri="{BB962C8B-B14F-4D97-AF65-F5344CB8AC3E}">
        <p14:creationId xmlns:p14="http://schemas.microsoft.com/office/powerpoint/2010/main" val="2899721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8FD78D-8EE0-9642-86EB-F7010F9CC6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2331" b="5363"/>
          <a:stretch/>
        </p:blipFill>
        <p:spPr>
          <a:xfrm>
            <a:off x="495363" y="0"/>
            <a:ext cx="10896537" cy="6720840"/>
          </a:xfrm>
        </p:spPr>
      </p:pic>
    </p:spTree>
    <p:extLst>
      <p:ext uri="{BB962C8B-B14F-4D97-AF65-F5344CB8AC3E}">
        <p14:creationId xmlns:p14="http://schemas.microsoft.com/office/powerpoint/2010/main" val="245079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Learning Objectives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Learn how to write a compelling post and the purpose of calls to action</a:t>
            </a:r>
          </a:p>
          <a:p>
            <a:pPr lvl="0"/>
            <a:r>
              <a:rPr lang="en-US" dirty="0"/>
              <a:t>Review how to create shortened web links and how to tag other organizations</a:t>
            </a:r>
          </a:p>
          <a:p>
            <a:pPr lvl="0"/>
            <a:r>
              <a:rPr lang="en-US" dirty="0"/>
              <a:t>Discuss what makes a good story and learn the FEEL-THINK-DO content planning framework</a:t>
            </a:r>
          </a:p>
          <a:p>
            <a:pPr lvl="0"/>
            <a:r>
              <a:rPr lang="en-US" dirty="0"/>
              <a:t>Determine how to start to define your voice</a:t>
            </a:r>
          </a:p>
          <a:p>
            <a:pPr lvl="0"/>
            <a:r>
              <a:rPr lang="en-US" dirty="0"/>
              <a:t>Discuss how frequently should you post and when should you post</a:t>
            </a:r>
          </a:p>
          <a:p>
            <a:pPr lvl="0"/>
            <a:r>
              <a:rPr lang="en-US" dirty="0"/>
              <a:t>Hear thoughts from other FCNC Friends about the parts of worship that excite you and brings you back</a:t>
            </a:r>
          </a:p>
          <a:p>
            <a:pPr lvl="0"/>
            <a:r>
              <a:rPr lang="en-US" dirty="0"/>
              <a:t>Study the qualities that make images strong and how to get started with video content</a:t>
            </a:r>
          </a:p>
          <a:p>
            <a:pPr lvl="0"/>
            <a:r>
              <a:rPr lang="en-US" dirty="0"/>
              <a:t>Get guidance on when to use an event vs. link to event content on your website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4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Why Are We Focusing on Facebook?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5A8EC201-0BC2-FB47-8ACB-A2D447D26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754059"/>
              </p:ext>
            </p:extLst>
          </p:nvPr>
        </p:nvGraphicFramePr>
        <p:xfrm>
          <a:off x="838200" y="1825625"/>
          <a:ext cx="10515600" cy="2682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5713176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913551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Name of Social Media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Monthly Active Users (MAUs)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87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2.27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927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YouTube (owned by Google)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089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Instagram (owned by Facebook)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54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321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33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LinkedIn (owned by Microsoft)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6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Snapchat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9197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FFD1B5-A0C9-6141-847C-2E91E84A0251}"/>
              </a:ext>
            </a:extLst>
          </p:cNvPr>
          <p:cNvSpPr txBox="1"/>
          <p:nvPr/>
        </p:nvSpPr>
        <p:spPr>
          <a:xfrm>
            <a:off x="838200" y="4772025"/>
            <a:ext cx="849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Sources: Facebook, YouTube press rooms, Washington Post, Sprout Social, AdAge Digiday</a:t>
            </a:r>
          </a:p>
        </p:txBody>
      </p:sp>
    </p:spTree>
    <p:extLst>
      <p:ext uri="{BB962C8B-B14F-4D97-AF65-F5344CB8AC3E}">
        <p14:creationId xmlns:p14="http://schemas.microsoft.com/office/powerpoint/2010/main" val="420092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Why Are We Focusing on Facebook?</a:t>
            </a:r>
            <a:endParaRPr lang="en-US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AD2A476C-E540-A248-8894-57CEEDD7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829" y="1825625"/>
            <a:ext cx="55083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11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Anatomy of a Good Post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392D0F-7460-AE46-9AF5-2837C141A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462" y="1690688"/>
            <a:ext cx="9221076" cy="4649152"/>
          </a:xfrm>
        </p:spPr>
      </p:pic>
    </p:spTree>
    <p:extLst>
      <p:ext uri="{BB962C8B-B14F-4D97-AF65-F5344CB8AC3E}">
        <p14:creationId xmlns:p14="http://schemas.microsoft.com/office/powerpoint/2010/main" val="1604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Creating Shortened Links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don’t do this your link can appear truncated (…)</a:t>
            </a:r>
          </a:p>
          <a:p>
            <a:r>
              <a:rPr lang="en-US" dirty="0"/>
              <a:t>Looks less professional</a:t>
            </a:r>
          </a:p>
          <a:p>
            <a:r>
              <a:rPr lang="en-US" dirty="0"/>
              <a:t>Easy to fix!</a:t>
            </a:r>
          </a:p>
          <a:p>
            <a:r>
              <a:rPr lang="en-US" dirty="0"/>
              <a:t>Easy to customize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4D077E-D7F8-574E-8E5D-23B0DBD4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67054"/>
            <a:ext cx="10336844" cy="73834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25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Creating Shortened Links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 to </a:t>
            </a:r>
            <a:r>
              <a:rPr lang="en-US" dirty="0">
                <a:hlinkClick r:id="rId2"/>
              </a:rPr>
              <a:t>http://bitly.com</a:t>
            </a:r>
            <a:endParaRPr lang="en-US" dirty="0"/>
          </a:p>
          <a:p>
            <a:r>
              <a:rPr lang="en-US" dirty="0"/>
              <a:t>Copy your long link: </a:t>
            </a:r>
            <a:r>
              <a:rPr lang="en-US" dirty="0">
                <a:hlinkClick r:id="rId3"/>
              </a:rPr>
              <a:t>http://friendschurchnc.org/business/administrative-handbook</a:t>
            </a:r>
            <a:endParaRPr lang="en-US" dirty="0"/>
          </a:p>
          <a:p>
            <a:r>
              <a:rPr lang="en-US" dirty="0"/>
              <a:t>Hit ”Create” </a:t>
            </a:r>
          </a:p>
          <a:p>
            <a:r>
              <a:rPr lang="en-US" dirty="0"/>
              <a:t>Paste your long link</a:t>
            </a:r>
          </a:p>
          <a:p>
            <a:r>
              <a:rPr lang="en-US" dirty="0"/>
              <a:t>Customize your link if </a:t>
            </a:r>
            <a:br>
              <a:rPr lang="en-US" dirty="0"/>
            </a:br>
            <a:r>
              <a:rPr lang="en-US" dirty="0"/>
              <a:t>desired (it’s case sensitive)</a:t>
            </a:r>
          </a:p>
          <a:p>
            <a:r>
              <a:rPr lang="en-US" sz="2000" dirty="0">
                <a:hlinkClick r:id="rId4"/>
              </a:rPr>
              <a:t>http://</a:t>
            </a:r>
            <a:r>
              <a:rPr lang="en-US" sz="2000" dirty="0" err="1">
                <a:hlinkClick r:id="rId4"/>
              </a:rPr>
              <a:t>bit.ly</a:t>
            </a:r>
            <a:r>
              <a:rPr lang="en-US" sz="2000" dirty="0">
                <a:hlinkClick r:id="rId4"/>
              </a:rPr>
              <a:t>/</a:t>
            </a:r>
            <a:r>
              <a:rPr lang="en-US" sz="2000" dirty="0" err="1">
                <a:hlinkClick r:id="rId4"/>
              </a:rPr>
              <a:t>FCNCAdminHandbook</a:t>
            </a:r>
            <a:endParaRPr lang="en-US" sz="2000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E96917-143F-614A-9D10-20C6D5942F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956088" y="1487315"/>
            <a:ext cx="3894792" cy="468964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AA5C7D-C7C3-9440-978F-24AE665A8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648" y="3832139"/>
            <a:ext cx="1390304" cy="169926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86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Calls to Action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Calls to action are 2-3 phrases that invite the reader to take a follow up step</a:t>
            </a:r>
          </a:p>
          <a:p>
            <a:r>
              <a:rPr lang="en-US" dirty="0"/>
              <a:t>Works like a button: you know what to do at a glance</a:t>
            </a:r>
          </a:p>
          <a:p>
            <a:r>
              <a:rPr lang="en-US" dirty="0"/>
              <a:t>2-3 words: Sign Up, Book Now, Join Us, Donate, Register Today, Reserve Your Spot</a:t>
            </a:r>
          </a:p>
          <a:p>
            <a:r>
              <a:rPr lang="en-US" dirty="0"/>
              <a:t>Example at Right: “Shop Pool Essentials”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CA1507-AF5C-6F49-94BE-2A55CBD558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3620" y="487680"/>
            <a:ext cx="4710180" cy="6005195"/>
          </a:xfrm>
        </p:spPr>
      </p:pic>
    </p:spTree>
    <p:extLst>
      <p:ext uri="{BB962C8B-B14F-4D97-AF65-F5344CB8AC3E}">
        <p14:creationId xmlns:p14="http://schemas.microsoft.com/office/powerpoint/2010/main" val="382170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1169</Words>
  <Application>Microsoft Office PowerPoint</Application>
  <PresentationFormat>Widescreen</PresentationFormat>
  <Paragraphs>159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Cooper Hewitt</vt:lpstr>
      <vt:lpstr>Lato</vt:lpstr>
      <vt:lpstr>Wingdings</vt:lpstr>
      <vt:lpstr>Office Theme</vt:lpstr>
      <vt:lpstr>Title Screen</vt:lpstr>
      <vt:lpstr>Schedule of Upcoming Sessions</vt:lpstr>
      <vt:lpstr>Learning Objectives</vt:lpstr>
      <vt:lpstr>Why Are We Focusing on Facebook?</vt:lpstr>
      <vt:lpstr>Why Are We Focusing on Facebook?</vt:lpstr>
      <vt:lpstr>Anatomy of a Good Post</vt:lpstr>
      <vt:lpstr>Creating Shortened Links</vt:lpstr>
      <vt:lpstr>Creating Shortened Links</vt:lpstr>
      <vt:lpstr>Calls to Action</vt:lpstr>
      <vt:lpstr>Tagging Other Organizations</vt:lpstr>
      <vt:lpstr>Helpful Tips</vt:lpstr>
      <vt:lpstr>Beginner Checklist</vt:lpstr>
      <vt:lpstr>What Makes a Good Story?</vt:lpstr>
      <vt:lpstr>Qualities of a Good Story</vt:lpstr>
      <vt:lpstr>Example of Post With Good Storytelling</vt:lpstr>
      <vt:lpstr>Example of Post With Good Storytelling</vt:lpstr>
      <vt:lpstr>Example of Post With Good Storytelling</vt:lpstr>
      <vt:lpstr>How do people make a decision to do something?</vt:lpstr>
      <vt:lpstr>How do people make a decision to do something?</vt:lpstr>
      <vt:lpstr>FEEL Example</vt:lpstr>
      <vt:lpstr>FEEL Example</vt:lpstr>
      <vt:lpstr>THINK Example</vt:lpstr>
      <vt:lpstr>THINK Example</vt:lpstr>
      <vt:lpstr>DO Examples</vt:lpstr>
      <vt:lpstr>&gt; Content Purpose: DO / Clear CTAs</vt:lpstr>
      <vt:lpstr>Intermediate - Checklist 2.0</vt:lpstr>
      <vt:lpstr>Defining Voice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Screen</dc:title>
  <dc:creator>Sarah Best</dc:creator>
  <cp:lastModifiedBy>HP-Owner</cp:lastModifiedBy>
  <cp:revision>40</cp:revision>
  <cp:lastPrinted>2019-05-02T19:24:38Z</cp:lastPrinted>
  <dcterms:created xsi:type="dcterms:W3CDTF">2019-05-02T19:21:37Z</dcterms:created>
  <dcterms:modified xsi:type="dcterms:W3CDTF">2019-11-25T06:44:27Z</dcterms:modified>
</cp:coreProperties>
</file>