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sldIdLst>
    <p:sldId id="256" r:id="rId2"/>
    <p:sldId id="276" r:id="rId3"/>
    <p:sldId id="257" r:id="rId4"/>
    <p:sldId id="258" r:id="rId5"/>
    <p:sldId id="259" r:id="rId6"/>
    <p:sldId id="260" r:id="rId7"/>
    <p:sldId id="270" r:id="rId8"/>
    <p:sldId id="264" r:id="rId9"/>
    <p:sldId id="271" r:id="rId10"/>
    <p:sldId id="273" r:id="rId11"/>
    <p:sldId id="262" r:id="rId12"/>
    <p:sldId id="266" r:id="rId13"/>
    <p:sldId id="265" r:id="rId14"/>
    <p:sldId id="267" r:id="rId15"/>
    <p:sldId id="268" r:id="rId16"/>
    <p:sldId id="27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43"/>
  </p:normalViewPr>
  <p:slideViewPr>
    <p:cSldViewPr snapToGrid="0" snapToObjects="1">
      <p:cViewPr varScale="1">
        <p:scale>
          <a:sx n="90" d="100"/>
          <a:sy n="90" d="100"/>
        </p:scale>
        <p:origin x="174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61FEBA-8F37-AF46-A799-C42A2BD9275C}" type="datetimeFigureOut">
              <a:rPr lang="en-US" smtClean="0"/>
              <a:t>3/29/19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3F97B1-43FA-1544-B258-1673C03A9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032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C06E8-7FE8-3447-A2A3-E88982EDCE8B}" type="datetimeFigureOut">
              <a:rPr lang="en-US" smtClean="0"/>
              <a:t>3/29/19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D8F4F-9BF5-834D-9648-D224512834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C06E8-7FE8-3447-A2A3-E88982EDCE8B}" type="datetimeFigureOut">
              <a:rPr lang="en-US" smtClean="0"/>
              <a:t>3/29/19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D8F4F-9BF5-834D-9648-D224512834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C06E8-7FE8-3447-A2A3-E88982EDCE8B}" type="datetimeFigureOut">
              <a:rPr lang="en-US" smtClean="0"/>
              <a:t>3/29/19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D8F4F-9BF5-834D-9648-D224512834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C06E8-7FE8-3447-A2A3-E88982EDCE8B}" type="datetimeFigureOut">
              <a:rPr lang="en-US" smtClean="0"/>
              <a:t>3/29/19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D8F4F-9BF5-834D-9648-D224512834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C06E8-7FE8-3447-A2A3-E88982EDCE8B}" type="datetimeFigureOut">
              <a:rPr lang="en-US" smtClean="0"/>
              <a:t>3/29/19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D8F4F-9BF5-834D-9648-D224512834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C06E8-7FE8-3447-A2A3-E88982EDCE8B}" type="datetimeFigureOut">
              <a:rPr lang="en-US" smtClean="0"/>
              <a:t>3/29/19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D8F4F-9BF5-834D-9648-D224512834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C06E8-7FE8-3447-A2A3-E88982EDCE8B}" type="datetimeFigureOut">
              <a:rPr lang="en-US" smtClean="0"/>
              <a:t>3/29/19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D8F4F-9BF5-834D-9648-D224512834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C06E8-7FE8-3447-A2A3-E88982EDCE8B}" type="datetimeFigureOut">
              <a:rPr lang="en-US" smtClean="0"/>
              <a:t>3/29/19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D8F4F-9BF5-834D-9648-D224512834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C06E8-7FE8-3447-A2A3-E88982EDCE8B}" type="datetimeFigureOut">
              <a:rPr lang="en-US" smtClean="0"/>
              <a:t>3/29/19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D8F4F-9BF5-834D-9648-D224512834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C06E8-7FE8-3447-A2A3-E88982EDCE8B}" type="datetimeFigureOut">
              <a:rPr lang="en-US" smtClean="0"/>
              <a:t>3/29/19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D8F4F-9BF5-834D-9648-D224512834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C06E8-7FE8-3447-A2A3-E88982EDCE8B}" type="datetimeFigureOut">
              <a:rPr lang="en-US" smtClean="0"/>
              <a:t>3/29/19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D8F4F-9BF5-834D-9648-D224512834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C06E8-7FE8-3447-A2A3-E88982EDCE8B}" type="datetimeFigureOut">
              <a:rPr lang="en-US" smtClean="0"/>
              <a:t>3/29/19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D8F4F-9BF5-834D-9648-D22451283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3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facebook.com/pages/creation/" TargetMode="External"/><Relationship Id="rId3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centrefriendsNC/" TargetMode="External"/><Relationship Id="rId4" Type="http://schemas.openxmlformats.org/officeDocument/2006/relationships/hyperlink" Target="https://www.facebook.com/ScienceHillFriends/" TargetMode="External"/><Relationship Id="rId5" Type="http://schemas.openxmlformats.org/officeDocument/2006/relationships/hyperlink" Target="https://www.facebook.com/Branon-Friends-Youth-160138007357055/" TargetMode="External"/><Relationship Id="rId6" Type="http://schemas.openxmlformats.org/officeDocument/2006/relationships/hyperlink" Target="https://www.facebook.com/Thomasville-Friends-Church-FCNC-Quaker-2099906713626347/" TargetMode="External"/><Relationship Id="rId7" Type="http://schemas.openxmlformats.org/officeDocument/2006/relationships/hyperlink" Target="https://www.facebook.com/groups/971771576249903/" TargetMode="External"/><Relationship Id="rId8" Type="http://schemas.openxmlformats.org/officeDocument/2006/relationships/hyperlink" Target="https://www.facebook.com/groups/130519567809/" TargetMode="External"/><Relationship Id="rId9" Type="http://schemas.openxmlformats.org/officeDocument/2006/relationships/hyperlink" Target="https://www.facebook.com/groups/248296481871908/" TargetMode="External"/><Relationship Id="rId10" Type="http://schemas.openxmlformats.org/officeDocument/2006/relationships/hyperlink" Target="https://www.facebook.com/groups/FCNCMissions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facebook.com/whiteplainsfriendsmeeting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facebook.com/MishkanChicago/" TargetMode="External"/><Relationship Id="rId3" Type="http://schemas.openxmlformats.org/officeDocument/2006/relationships/hyperlink" Target="https://www.facebook.com/groups/mishkanchicago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canva.com/" TargetMode="External"/><Relationship Id="rId3" Type="http://schemas.openxmlformats.org/officeDocument/2006/relationships/hyperlink" Target="https://sproutsocial.com/insights/social-media-image-sizes-guid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97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F2DB-6921-3E47-9B45-90940D641123}" type="slidenum">
              <a:rPr lang="en-US" smtClean="0"/>
              <a:t>10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08" b="12986"/>
          <a:stretch/>
        </p:blipFill>
        <p:spPr>
          <a:xfrm>
            <a:off x="0" y="1690689"/>
            <a:ext cx="9144000" cy="4924424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B0F0"/>
                </a:solidFill>
                <a:latin typeface="Lato Heavy" charset="0"/>
                <a:ea typeface="Lato Heavy" charset="0"/>
                <a:cs typeface="Lato Heavy" charset="0"/>
              </a:rPr>
              <a:t>Example:</a:t>
            </a:r>
            <a:endParaRPr lang="en-US" b="1" dirty="0">
              <a:solidFill>
                <a:srgbClr val="00B0F0"/>
              </a:solidFill>
              <a:latin typeface="Lato Heavy" charset="0"/>
              <a:ea typeface="Lato Heavy" charset="0"/>
              <a:cs typeface="Lato Heav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06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  <a:latin typeface="Lato Heavy" charset="0"/>
                <a:ea typeface="Lato Heavy" charset="0"/>
                <a:cs typeface="Lato Heavy" charset="0"/>
              </a:rPr>
              <a:t>Step Three: Start a Facebook Page or Group</a:t>
            </a:r>
            <a:endParaRPr lang="en-US" b="1" dirty="0">
              <a:solidFill>
                <a:srgbClr val="00B0F0"/>
              </a:solidFill>
              <a:latin typeface="Lato Heavy" charset="0"/>
              <a:ea typeface="Lato Heavy" charset="0"/>
              <a:cs typeface="Lato Heavy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hlinkClick r:id="rId2"/>
              </a:rPr>
              <a:t>https://www.facebook.com/pages/creation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For Groups:</a:t>
            </a: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3111500"/>
            <a:ext cx="9067800" cy="374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02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B0F0"/>
                </a:solidFill>
                <a:latin typeface="Lato Heavy" charset="0"/>
                <a:ea typeface="Lato Heavy" charset="0"/>
                <a:cs typeface="Lato Heavy" charset="0"/>
              </a:rPr>
              <a:t>Step Four: Create a Username (Your Facebook URL)</a:t>
            </a:r>
            <a:endParaRPr lang="en-US" b="1" dirty="0">
              <a:solidFill>
                <a:srgbClr val="00B0F0"/>
              </a:solidFill>
              <a:latin typeface="Lato Heavy" charset="0"/>
              <a:ea typeface="Lato Heavy" charset="0"/>
              <a:cs typeface="Lato Heavy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547" y="2415381"/>
            <a:ext cx="2984906" cy="3913982"/>
          </a:xfrm>
        </p:spPr>
      </p:pic>
    </p:spTree>
    <p:extLst>
      <p:ext uri="{BB962C8B-B14F-4D97-AF65-F5344CB8AC3E}">
        <p14:creationId xmlns:p14="http://schemas.microsoft.com/office/powerpoint/2010/main" val="122565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  <a:latin typeface="Lato Heavy" charset="0"/>
                <a:ea typeface="Lato Heavy" charset="0"/>
                <a:cs typeface="Lato Heavy" charset="0"/>
              </a:rPr>
              <a:t>Step Five: Complete Your About Section</a:t>
            </a:r>
            <a:endParaRPr lang="en-US" b="1" dirty="0">
              <a:solidFill>
                <a:srgbClr val="00B0F0"/>
              </a:solidFill>
              <a:latin typeface="Lato Heavy" charset="0"/>
              <a:ea typeface="Lato Heavy" charset="0"/>
              <a:cs typeface="Lato Heavy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this is your billboard, it should have your address on it and a way for people to contact you at a minimum, and a line of copy about who you are, too.</a:t>
            </a:r>
          </a:p>
          <a:p>
            <a:r>
              <a:rPr lang="en-US" dirty="0"/>
              <a:t>About Us (1 sentence</a:t>
            </a:r>
            <a:r>
              <a:rPr lang="en-US" dirty="0" smtClean="0"/>
              <a:t>) Example:</a:t>
            </a:r>
            <a:endParaRPr lang="en-US" dirty="0"/>
          </a:p>
          <a:p>
            <a:pPr lvl="1"/>
            <a:r>
              <a:rPr lang="en-US" dirty="0"/>
              <a:t>A Quaker meeting house in Madison, WI that welcomes all of our neighbors for message, music, fellowship and spiritual growth.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2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  <a:latin typeface="Lato Heavy" charset="0"/>
                <a:ea typeface="Lato Heavy" charset="0"/>
                <a:cs typeface="Lato Heavy" charset="0"/>
              </a:rPr>
              <a:t>Step Six: Creating Your First Post</a:t>
            </a:r>
            <a:endParaRPr lang="en-US" b="1" dirty="0">
              <a:solidFill>
                <a:srgbClr val="00B0F0"/>
              </a:solidFill>
              <a:latin typeface="Lato Heavy" charset="0"/>
              <a:ea typeface="Lato Heavy" charset="0"/>
              <a:cs typeface="Lato Heavy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Adapt website copy</a:t>
            </a:r>
          </a:p>
          <a:p>
            <a:r>
              <a:rPr lang="en-US" dirty="0" smtClean="0"/>
              <a:t>Good posts are short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97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  <a:latin typeface="Lato Heavy" charset="0"/>
                <a:ea typeface="Lato Heavy" charset="0"/>
                <a:cs typeface="Lato Heavy" charset="0"/>
              </a:rPr>
              <a:t>Getting People to Like Your Page</a:t>
            </a:r>
            <a:endParaRPr lang="en-US" b="1" dirty="0">
              <a:solidFill>
                <a:srgbClr val="00B0F0"/>
              </a:solidFill>
              <a:latin typeface="Lato Heavy" charset="0"/>
              <a:ea typeface="Lato Heavy" charset="0"/>
              <a:cs typeface="Lato Heavy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List it in </a:t>
            </a:r>
            <a:r>
              <a:rPr lang="en-US" dirty="0" smtClean="0"/>
              <a:t>your bulletin, post signs</a:t>
            </a:r>
          </a:p>
          <a:p>
            <a:r>
              <a:rPr lang="en-US" dirty="0" smtClean="0"/>
              <a:t>Invite anyone who is currently a friend of yours on Facebook to join the page</a:t>
            </a:r>
            <a:r>
              <a:rPr lang="en-US" dirty="0" smtClean="0"/>
              <a:t> </a:t>
            </a:r>
          </a:p>
          <a:p>
            <a:r>
              <a:rPr lang="en-US" dirty="0" smtClean="0"/>
              <a:t>Links in your email signature to drive people to a page</a:t>
            </a:r>
          </a:p>
          <a:p>
            <a:r>
              <a:rPr lang="en-US" dirty="0" smtClean="0"/>
              <a:t>You can also put an icon on your website that links back to the page</a:t>
            </a:r>
          </a:p>
          <a:p>
            <a:r>
              <a:rPr lang="en-US" dirty="0" smtClean="0"/>
              <a:t>Verbally asking people</a:t>
            </a:r>
          </a:p>
          <a:p>
            <a:r>
              <a:rPr lang="en-US" dirty="0" smtClean="0"/>
              <a:t>Boost posts to people in your local area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22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00B0F0"/>
                </a:solidFill>
                <a:latin typeface="Lato Heavy" charset="0"/>
                <a:ea typeface="Lato Heavy" charset="0"/>
                <a:cs typeface="Lato Heavy" charset="0"/>
              </a:rPr>
              <a:t>FCNC Facebook Pages and Groups</a:t>
            </a:r>
            <a:endParaRPr lang="en-US" b="1" dirty="0">
              <a:solidFill>
                <a:srgbClr val="00B0F0"/>
              </a:solidFill>
              <a:latin typeface="Lato Heavy" charset="0"/>
              <a:ea typeface="Lato Heavy" charset="0"/>
              <a:cs typeface="Lato Heavy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Facebook Pages</a:t>
            </a:r>
          </a:p>
          <a:p>
            <a:pPr lvl="1"/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://www.facebook.com/whiteplainsfriendsmeeting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	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https://www.facebook.com/centrefriendsNC</a:t>
            </a:r>
            <a:r>
              <a:rPr lang="en-US" dirty="0" smtClean="0">
                <a:hlinkClick r:id="rId3"/>
              </a:rPr>
              <a:t>/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https://www.facebook.com/ScienceHillFriends</a:t>
            </a:r>
            <a:r>
              <a:rPr lang="en-US" dirty="0" smtClean="0">
                <a:hlinkClick r:id="rId4"/>
              </a:rPr>
              <a:t>/</a:t>
            </a:r>
            <a:endParaRPr lang="en-US" dirty="0"/>
          </a:p>
          <a:p>
            <a:pPr lvl="1"/>
            <a:r>
              <a:rPr lang="en-US" dirty="0">
                <a:hlinkClick r:id="rId5"/>
              </a:rPr>
              <a:t>https://www.facebook.com/Branon-Friends-Youth-160138007357055</a:t>
            </a:r>
            <a:r>
              <a:rPr lang="en-US" dirty="0" smtClean="0">
                <a:hlinkClick r:id="rId5"/>
              </a:rPr>
              <a:t>/</a:t>
            </a:r>
            <a:endParaRPr lang="en-US" dirty="0" smtClean="0"/>
          </a:p>
          <a:p>
            <a:pPr lvl="1"/>
            <a:r>
              <a:rPr lang="en-US" dirty="0">
                <a:hlinkClick r:id="rId6"/>
              </a:rPr>
              <a:t>https://www.facebook.com/Thomasville-Friends-Church-FCNC-Quaker-2099906713626347</a:t>
            </a:r>
            <a:r>
              <a:rPr lang="en-US" dirty="0" smtClean="0">
                <a:hlinkClick r:id="rId6"/>
              </a:rPr>
              <a:t>/</a:t>
            </a:r>
          </a:p>
          <a:p>
            <a:pPr lvl="1"/>
            <a:r>
              <a:rPr lang="en-US" dirty="0">
                <a:hlinkClick r:id="rId6"/>
              </a:rPr>
              <a:t>https://www.facebook.com/AsheboroFriends</a:t>
            </a:r>
            <a:r>
              <a:rPr lang="en-US" dirty="0" smtClean="0">
                <a:hlinkClick r:id="rId6"/>
              </a:rPr>
              <a:t>/</a:t>
            </a:r>
          </a:p>
          <a:p>
            <a:pPr lvl="1"/>
            <a:r>
              <a:rPr lang="en-US" dirty="0">
                <a:hlinkClick r:id="rId6"/>
              </a:rPr>
              <a:t>https://www.facebook.com/DeepCreekFriends</a:t>
            </a:r>
            <a:r>
              <a:rPr lang="en-US" dirty="0" smtClean="0">
                <a:hlinkClick r:id="rId6"/>
              </a:rPr>
              <a:t>/</a:t>
            </a:r>
          </a:p>
          <a:p>
            <a:pPr lvl="1"/>
            <a:r>
              <a:rPr lang="en-US" dirty="0">
                <a:hlinkClick r:id="rId6"/>
              </a:rPr>
              <a:t>https://www.facebook.com/concordfriends</a:t>
            </a:r>
            <a:r>
              <a:rPr lang="en-US" dirty="0" smtClean="0">
                <a:hlinkClick r:id="rId6"/>
              </a:rPr>
              <a:t>/</a:t>
            </a:r>
          </a:p>
          <a:p>
            <a:pPr lvl="1"/>
            <a:r>
              <a:rPr lang="en-US" dirty="0">
                <a:hlinkClick r:id="rId6"/>
              </a:rPr>
              <a:t>https://www.facebook.com/Cane-Creek-Friends-Meeting-192687240754910</a:t>
            </a:r>
            <a:r>
              <a:rPr lang="en-US" dirty="0" smtClean="0">
                <a:hlinkClick r:id="rId6"/>
              </a:rPr>
              <a:t>/</a:t>
            </a:r>
          </a:p>
          <a:p>
            <a:pPr lvl="1"/>
            <a:r>
              <a:rPr lang="en-US" dirty="0">
                <a:hlinkClick r:id="rId6"/>
              </a:rPr>
              <a:t>https://www.facebook.com/backcreekchurch</a:t>
            </a:r>
            <a:r>
              <a:rPr lang="en-US" dirty="0" smtClean="0">
                <a:hlinkClick r:id="rId6"/>
              </a:rPr>
              <a:t>/</a:t>
            </a:r>
            <a:r>
              <a:rPr lang="en-US" dirty="0">
                <a:hlinkClick r:id="rId6"/>
              </a:rPr>
              <a:t/>
            </a:r>
            <a:br>
              <a:rPr lang="en-US" dirty="0">
                <a:hlinkClick r:id="rId6"/>
              </a:rPr>
            </a:br>
            <a:endParaRPr lang="en-US" dirty="0" smtClean="0"/>
          </a:p>
          <a:p>
            <a:r>
              <a:rPr lang="en-US" dirty="0" smtClean="0"/>
              <a:t>Facebook </a:t>
            </a:r>
            <a:r>
              <a:rPr lang="en-US" dirty="0"/>
              <a:t>Groups</a:t>
            </a:r>
          </a:p>
          <a:p>
            <a:pPr lvl="1"/>
            <a:r>
              <a:rPr lang="en-US" dirty="0"/>
              <a:t>Rocky River Friends: </a:t>
            </a:r>
            <a:r>
              <a:rPr lang="en-US" dirty="0">
                <a:hlinkClick r:id="rId7"/>
              </a:rPr>
              <a:t>https://www.facebook.com/groups/971771576249903/</a:t>
            </a:r>
            <a:endParaRPr lang="en-US" dirty="0"/>
          </a:p>
          <a:p>
            <a:pPr lvl="1"/>
            <a:r>
              <a:rPr lang="en-US" dirty="0"/>
              <a:t>Centre </a:t>
            </a:r>
            <a:r>
              <a:rPr lang="en-US" dirty="0" smtClean="0"/>
              <a:t>Friends: </a:t>
            </a:r>
            <a:r>
              <a:rPr lang="en-US" dirty="0" smtClean="0">
                <a:hlinkClick r:id="rId8"/>
              </a:rPr>
              <a:t>https</a:t>
            </a:r>
            <a:r>
              <a:rPr lang="en-US" dirty="0">
                <a:hlinkClick r:id="rId8"/>
              </a:rPr>
              <a:t>://</a:t>
            </a:r>
            <a:r>
              <a:rPr lang="en-US" dirty="0" smtClean="0">
                <a:hlinkClick r:id="rId8"/>
              </a:rPr>
              <a:t>www.facebook.com/groups/130519567809/</a:t>
            </a:r>
            <a:endParaRPr lang="en-US" dirty="0"/>
          </a:p>
          <a:p>
            <a:pPr lvl="1"/>
            <a:r>
              <a:rPr lang="en-US" dirty="0"/>
              <a:t>Science Hill Friends Meeting Jr. </a:t>
            </a:r>
            <a:r>
              <a:rPr lang="en-US" dirty="0" smtClean="0"/>
              <a:t>Youth: </a:t>
            </a:r>
            <a:r>
              <a:rPr lang="en-US" dirty="0" smtClean="0">
                <a:hlinkClick r:id="rId9"/>
              </a:rPr>
              <a:t>https</a:t>
            </a:r>
            <a:r>
              <a:rPr lang="en-US" dirty="0">
                <a:hlinkClick r:id="rId9"/>
              </a:rPr>
              <a:t>://www.facebook.com/groups/248296481871908</a:t>
            </a:r>
            <a:r>
              <a:rPr lang="en-US" dirty="0" smtClean="0">
                <a:hlinkClick r:id="rId9"/>
              </a:rPr>
              <a:t>/</a:t>
            </a:r>
            <a:endParaRPr lang="en-US" dirty="0"/>
          </a:p>
          <a:p>
            <a:pPr lvl="1"/>
            <a:r>
              <a:rPr lang="en-US" dirty="0" smtClean="0"/>
              <a:t>FCNC Missions: </a:t>
            </a:r>
            <a:r>
              <a:rPr lang="en-US" dirty="0" smtClean="0">
                <a:hlinkClick r:id="rId10"/>
              </a:rPr>
              <a:t>https</a:t>
            </a:r>
            <a:r>
              <a:rPr lang="en-US" dirty="0">
                <a:hlinkClick r:id="rId10"/>
              </a:rPr>
              <a:t>://www.facebook.com/groups/FCNCMissions/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F2DB-6921-3E47-9B45-90940D64112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83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  <a:latin typeface="Lato Heavy" charset="0"/>
                <a:ea typeface="Lato Heavy" charset="0"/>
                <a:cs typeface="Lato Heavy" charset="0"/>
              </a:rPr>
              <a:t>Lunch and Learn Series</a:t>
            </a:r>
            <a:endParaRPr lang="en-US" b="1" dirty="0">
              <a:solidFill>
                <a:srgbClr val="00B0F0"/>
              </a:solidFill>
              <a:latin typeface="Lato Heavy" charset="0"/>
              <a:ea typeface="Lato Heavy" charset="0"/>
              <a:cs typeface="Lato Heavy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1</a:t>
            </a:r>
            <a:r>
              <a:rPr lang="mr-IN" dirty="0"/>
              <a:t> – </a:t>
            </a:r>
            <a:r>
              <a:rPr lang="en-US" dirty="0" smtClean="0"/>
              <a:t>How to Set Up a Basic Website</a:t>
            </a:r>
          </a:p>
          <a:p>
            <a:r>
              <a:rPr lang="en-US" b="1" dirty="0" smtClean="0">
                <a:solidFill>
                  <a:srgbClr val="FF40FF"/>
                </a:solidFill>
              </a:rPr>
              <a:t>2 </a:t>
            </a:r>
            <a:r>
              <a:rPr lang="mr-IN" dirty="0"/>
              <a:t>– </a:t>
            </a:r>
            <a:r>
              <a:rPr lang="en-US" b="1" dirty="0" smtClean="0">
                <a:solidFill>
                  <a:srgbClr val="FF40FF"/>
                </a:solidFill>
              </a:rPr>
              <a:t>Setting Up a Facebook Page</a:t>
            </a:r>
          </a:p>
          <a:p>
            <a:r>
              <a:rPr lang="en-US" dirty="0" smtClean="0"/>
              <a:t>3 </a:t>
            </a:r>
            <a:r>
              <a:rPr lang="mr-IN" dirty="0"/>
              <a:t>– </a:t>
            </a:r>
            <a:r>
              <a:rPr lang="en-US" dirty="0" smtClean="0"/>
              <a:t>Using </a:t>
            </a:r>
            <a:r>
              <a:rPr lang="en-US" dirty="0" err="1" smtClean="0"/>
              <a:t>Canva</a:t>
            </a:r>
            <a:r>
              <a:rPr lang="en-US" dirty="0" smtClean="0"/>
              <a:t> to Create Marketing and Social Media Graphics </a:t>
            </a:r>
            <a:r>
              <a:rPr lang="en-US" dirty="0" smtClean="0"/>
              <a:t>(TBD)</a:t>
            </a:r>
            <a:endParaRPr lang="en-US" dirty="0" smtClean="0"/>
          </a:p>
          <a:p>
            <a:r>
              <a:rPr lang="en-US" dirty="0" smtClean="0"/>
              <a:t>4 </a:t>
            </a:r>
            <a:r>
              <a:rPr lang="mr-IN" dirty="0"/>
              <a:t>– </a:t>
            </a:r>
            <a:r>
              <a:rPr lang="en-US" dirty="0" smtClean="0"/>
              <a:t>Creating Email Newsletters with </a:t>
            </a:r>
            <a:r>
              <a:rPr lang="en-US" dirty="0" err="1" smtClean="0"/>
              <a:t>Mailchimp</a:t>
            </a:r>
            <a:r>
              <a:rPr lang="en-US" dirty="0" smtClean="0"/>
              <a:t> (5/24)</a:t>
            </a:r>
          </a:p>
          <a:p>
            <a:r>
              <a:rPr lang="en-US" dirty="0" smtClean="0"/>
              <a:t>5 </a:t>
            </a:r>
            <a:r>
              <a:rPr lang="mr-IN" dirty="0"/>
              <a:t>– </a:t>
            </a:r>
            <a:r>
              <a:rPr lang="en-US" dirty="0" smtClean="0"/>
              <a:t>Best Practices for Writing Great Social Media Posts (6/21)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6 </a:t>
            </a:r>
            <a:r>
              <a:rPr lang="mr-IN" dirty="0"/>
              <a:t>– </a:t>
            </a:r>
            <a:r>
              <a:rPr lang="en-US" dirty="0" smtClean="0"/>
              <a:t>Adapting Content to Save Time (7/19)</a:t>
            </a:r>
          </a:p>
          <a:p>
            <a:r>
              <a:rPr lang="en-US" dirty="0" smtClean="0"/>
              <a:t>7</a:t>
            </a:r>
            <a:r>
              <a:rPr lang="mr-IN" dirty="0"/>
              <a:t> – </a:t>
            </a:r>
            <a:r>
              <a:rPr lang="en-US" dirty="0" smtClean="0"/>
              <a:t>Basics of Boosted Posts for Facebook to Reach New Audiences (8/16)</a:t>
            </a:r>
          </a:p>
          <a:p>
            <a:r>
              <a:rPr lang="en-US" dirty="0" smtClean="0"/>
              <a:t>8 </a:t>
            </a:r>
            <a:r>
              <a:rPr lang="mr-IN" dirty="0" smtClean="0"/>
              <a:t>–</a:t>
            </a:r>
            <a:r>
              <a:rPr lang="en-US" dirty="0" smtClean="0"/>
              <a:t> Outreach: Event Promotion Tactics (9/13)</a:t>
            </a:r>
          </a:p>
          <a:p>
            <a:r>
              <a:rPr lang="en-US" dirty="0" smtClean="0"/>
              <a:t>9 </a:t>
            </a:r>
            <a:r>
              <a:rPr lang="mr-IN" dirty="0"/>
              <a:t>– </a:t>
            </a:r>
            <a:r>
              <a:rPr lang="en-US" dirty="0" smtClean="0"/>
              <a:t>Using Local Search and Google Search to be Found (10/11)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36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  <a:latin typeface="Lato Heavy" charset="0"/>
                <a:ea typeface="Lato Heavy" charset="0"/>
                <a:cs typeface="Lato Heavy" charset="0"/>
              </a:rPr>
              <a:t>Learning Objectives</a:t>
            </a:r>
            <a:endParaRPr lang="en-US" b="1" dirty="0">
              <a:solidFill>
                <a:srgbClr val="00B0F0"/>
              </a:solidFill>
              <a:latin typeface="Lato Heavy" charset="0"/>
              <a:ea typeface="Lato Heavy" charset="0"/>
              <a:cs typeface="Lato Heavy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Discover the number of US adults who use Facebook</a:t>
            </a:r>
          </a:p>
          <a:p>
            <a:r>
              <a:rPr lang="en-US" dirty="0" smtClean="0"/>
              <a:t>Learn the difference between a page and a group</a:t>
            </a:r>
          </a:p>
          <a:p>
            <a:r>
              <a:rPr lang="en-US" dirty="0" smtClean="0"/>
              <a:t>Learn how to set up a page</a:t>
            </a:r>
          </a:p>
          <a:p>
            <a:r>
              <a:rPr lang="en-US" dirty="0" smtClean="0"/>
              <a:t>Upload a banner image and a logo to page</a:t>
            </a:r>
          </a:p>
          <a:p>
            <a:r>
              <a:rPr lang="en-US" dirty="0" smtClean="0"/>
              <a:t>Create a URL for your page</a:t>
            </a:r>
          </a:p>
          <a:p>
            <a:r>
              <a:rPr lang="en-US" dirty="0" smtClean="0"/>
              <a:t>Fill out your About section on page</a:t>
            </a:r>
          </a:p>
          <a:p>
            <a:r>
              <a:rPr lang="en-US" dirty="0" smtClean="0"/>
              <a:t>Create your first post</a:t>
            </a:r>
          </a:p>
          <a:p>
            <a:r>
              <a:rPr lang="en-US" dirty="0" smtClean="0"/>
              <a:t>Discuss how we get people to “like” page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47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  <a:latin typeface="Lato Heavy" charset="0"/>
                <a:ea typeface="Lato Heavy" charset="0"/>
                <a:cs typeface="Lato Heavy" charset="0"/>
              </a:rPr>
              <a:t>US Adults Who Use Facebook</a:t>
            </a:r>
            <a:endParaRPr lang="en-US" b="1" dirty="0">
              <a:solidFill>
                <a:srgbClr val="00B0F0"/>
              </a:solidFill>
              <a:latin typeface="Lato Heavy" charset="0"/>
              <a:ea typeface="Lato Heavy" charset="0"/>
              <a:cs typeface="Lato Heavy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73" y="1825625"/>
            <a:ext cx="7092254" cy="4351338"/>
          </a:xfrm>
        </p:spPr>
      </p:pic>
      <p:sp>
        <p:nvSpPr>
          <p:cNvPr id="3" name="TextBox 2"/>
          <p:cNvSpPr txBox="1"/>
          <p:nvPr/>
        </p:nvSpPr>
        <p:spPr>
          <a:xfrm>
            <a:off x="1800225" y="5988733"/>
            <a:ext cx="60606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https://</a:t>
            </a:r>
            <a:r>
              <a:rPr lang="en-US" dirty="0" err="1" smtClean="0"/>
              <a:t>www.pewinternet.org</a:t>
            </a:r>
            <a:r>
              <a:rPr lang="en-US" dirty="0" smtClean="0"/>
              <a:t>/fact-sheet/social-media/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6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02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04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  <a:latin typeface="Lato Heavy" charset="0"/>
                <a:ea typeface="Lato Heavy" charset="0"/>
                <a:cs typeface="Lato Heavy" charset="0"/>
              </a:rPr>
              <a:t>Examples</a:t>
            </a:r>
            <a:endParaRPr lang="en-US" b="1" dirty="0">
              <a:solidFill>
                <a:srgbClr val="00B0F0"/>
              </a:solidFill>
              <a:latin typeface="Lato Heavy" charset="0"/>
              <a:ea typeface="Lato Heavy" charset="0"/>
              <a:cs typeface="Lato Heavy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hlinkClick r:id="rId2"/>
              </a:rPr>
              <a:t>https://www.facebook.com/MishkanChicago</a:t>
            </a:r>
            <a:r>
              <a:rPr lang="en-US" dirty="0" smtClean="0">
                <a:hlinkClick r:id="rId2"/>
              </a:rPr>
              <a:t>/</a:t>
            </a: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>
                <a:hlinkClick r:id="rId3"/>
              </a:rPr>
              <a:t>https://</a:t>
            </a:r>
            <a:r>
              <a:rPr lang="en-US" dirty="0" err="1">
                <a:hlinkClick r:id="rId3"/>
              </a:rPr>
              <a:t>www.facebook.com</a:t>
            </a:r>
            <a:r>
              <a:rPr lang="en-US" dirty="0">
                <a:hlinkClick r:id="rId3"/>
              </a:rPr>
              <a:t>/groups/</a:t>
            </a:r>
            <a:r>
              <a:rPr lang="en-US" dirty="0" err="1">
                <a:hlinkClick r:id="rId3"/>
              </a:rPr>
              <a:t>mishkanchicago</a:t>
            </a:r>
            <a:r>
              <a:rPr lang="en-US" dirty="0">
                <a:hlinkClick r:id="rId3"/>
              </a:rPr>
              <a:t>/</a:t>
            </a: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26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B0F0"/>
                </a:solidFill>
                <a:latin typeface="Lato Heavy" charset="0"/>
                <a:ea typeface="Lato Heavy" charset="0"/>
                <a:cs typeface="Lato Heavy" charset="0"/>
              </a:rPr>
              <a:t>Step One: Gather Your Contact Information</a:t>
            </a:r>
            <a:endParaRPr lang="en-US" b="1" dirty="0">
              <a:solidFill>
                <a:srgbClr val="00B0F0"/>
              </a:solidFill>
              <a:latin typeface="Lato Heavy" charset="0"/>
              <a:ea typeface="Lato Heavy" charset="0"/>
              <a:cs typeface="Lato Heavy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Madison Friends Meeting House</a:t>
            </a:r>
          </a:p>
          <a:p>
            <a:pPr marL="0" indent="0">
              <a:buNone/>
            </a:pPr>
            <a:r>
              <a:rPr lang="en-US" dirty="0" smtClean="0"/>
              <a:t>700 University Bay Drive</a:t>
            </a:r>
          </a:p>
          <a:p>
            <a:pPr marL="0" indent="0">
              <a:buNone/>
            </a:pPr>
            <a:r>
              <a:rPr lang="en-US" dirty="0" smtClean="0"/>
              <a:t>Madison WI 53705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815-546-4903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2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B0F0"/>
                </a:solidFill>
                <a:latin typeface="Lato Heavy" charset="0"/>
                <a:ea typeface="Lato Heavy" charset="0"/>
                <a:cs typeface="Lato Heavy" charset="0"/>
              </a:rPr>
              <a:t>Step Two: Create a Banner Image &amp; Square Version of Your Logo</a:t>
            </a:r>
            <a:endParaRPr lang="en-US" b="1" dirty="0">
              <a:solidFill>
                <a:srgbClr val="00B0F0"/>
              </a:solidFill>
              <a:latin typeface="Lato Heavy" charset="0"/>
              <a:ea typeface="Lato Heavy" charset="0"/>
              <a:cs typeface="Lato Heavy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dirty="0" smtClean="0">
              <a:hlinkClick r:id="rId2"/>
            </a:endParaRPr>
          </a:p>
          <a:p>
            <a:pPr marL="0" indent="0" algn="ctr">
              <a:buNone/>
            </a:pPr>
            <a:r>
              <a:rPr lang="en-US" dirty="0" smtClean="0">
                <a:hlinkClick r:id="rId2"/>
              </a:rPr>
              <a:t>https://www.canva.com</a:t>
            </a: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3"/>
              </a:rPr>
              <a:t>https://sproutsocial.com/insights/social-media-image-sizes-guide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34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222</TotalTime>
  <Words>423</Words>
  <Application>Microsoft Macintosh PowerPoint</Application>
  <PresentationFormat>On-screen Show (4:3)</PresentationFormat>
  <Paragraphs>74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Calibri</vt:lpstr>
      <vt:lpstr>Calibri Light</vt:lpstr>
      <vt:lpstr>Lato Heavy</vt:lpstr>
      <vt:lpstr>Mangal</vt:lpstr>
      <vt:lpstr>Arial</vt:lpstr>
      <vt:lpstr>Office Theme</vt:lpstr>
      <vt:lpstr>PowerPoint Presentation</vt:lpstr>
      <vt:lpstr>Lunch and Learn Series</vt:lpstr>
      <vt:lpstr>Learning Objectives</vt:lpstr>
      <vt:lpstr>US Adults Who Use Facebook</vt:lpstr>
      <vt:lpstr>PowerPoint Presentation</vt:lpstr>
      <vt:lpstr>PowerPoint Presentation</vt:lpstr>
      <vt:lpstr>Examples</vt:lpstr>
      <vt:lpstr>Step One: Gather Your Contact Information</vt:lpstr>
      <vt:lpstr>Step Two: Create a Banner Image &amp; Square Version of Your Logo</vt:lpstr>
      <vt:lpstr>Example:</vt:lpstr>
      <vt:lpstr>Step Three: Start a Facebook Page or Group</vt:lpstr>
      <vt:lpstr>Step Four: Create a Username (Your Facebook URL)</vt:lpstr>
      <vt:lpstr>Step Five: Complete Your About Section</vt:lpstr>
      <vt:lpstr>Step Six: Creating Your First Post</vt:lpstr>
      <vt:lpstr>Getting People to Like Your Page</vt:lpstr>
      <vt:lpstr>FCNC Facebook Pages and Groups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Best-Wilson</dc:creator>
  <cp:lastModifiedBy>Sarah Best-Wilson</cp:lastModifiedBy>
  <cp:revision>9</cp:revision>
  <dcterms:created xsi:type="dcterms:W3CDTF">2019-03-22T17:43:02Z</dcterms:created>
  <dcterms:modified xsi:type="dcterms:W3CDTF">2019-03-29T19:19:50Z</dcterms:modified>
</cp:coreProperties>
</file>