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617" r:id="rId2"/>
    <p:sldId id="274" r:id="rId3"/>
    <p:sldId id="296" r:id="rId4"/>
    <p:sldId id="591" r:id="rId5"/>
    <p:sldId id="618" r:id="rId6"/>
    <p:sldId id="639" r:id="rId7"/>
    <p:sldId id="640" r:id="rId8"/>
    <p:sldId id="619" r:id="rId9"/>
    <p:sldId id="620" r:id="rId10"/>
    <p:sldId id="621" r:id="rId11"/>
    <p:sldId id="631" r:id="rId12"/>
    <p:sldId id="622" r:id="rId13"/>
    <p:sldId id="638" r:id="rId14"/>
    <p:sldId id="637" r:id="rId15"/>
    <p:sldId id="634" r:id="rId16"/>
    <p:sldId id="626" r:id="rId17"/>
    <p:sldId id="625" r:id="rId18"/>
    <p:sldId id="642" r:id="rId19"/>
    <p:sldId id="644" r:id="rId20"/>
    <p:sldId id="643" r:id="rId21"/>
    <p:sldId id="645" r:id="rId22"/>
    <p:sldId id="306" r:id="rId23"/>
    <p:sldId id="551" r:id="rId24"/>
    <p:sldId id="627" r:id="rId25"/>
    <p:sldId id="299" r:id="rId26"/>
    <p:sldId id="558" r:id="rId27"/>
    <p:sldId id="381" r:id="rId28"/>
    <p:sldId id="594" r:id="rId29"/>
    <p:sldId id="616" r:id="rId30"/>
    <p:sldId id="578" r:id="rId31"/>
    <p:sldId id="610" r:id="rId32"/>
    <p:sldId id="596" r:id="rId33"/>
    <p:sldId id="632" r:id="rId34"/>
    <p:sldId id="649" r:id="rId35"/>
    <p:sldId id="650" r:id="rId36"/>
    <p:sldId id="648" r:id="rId37"/>
    <p:sldId id="653" r:id="rId38"/>
    <p:sldId id="654" r:id="rId39"/>
    <p:sldId id="655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486"/>
  </p:normalViewPr>
  <p:slideViewPr>
    <p:cSldViewPr snapToGrid="0" snapToObjects="1">
      <p:cViewPr varScale="1">
        <p:scale>
          <a:sx n="93" d="100"/>
          <a:sy n="93" d="100"/>
        </p:scale>
        <p:origin x="216" y="5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58386-F458-C54C-9B3C-383B72C8066E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04F9-DA4D-DF4F-90AA-10AA9D48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4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a natural sense of urgency when an event is first announced. It’s new and exciting, and it’s a point when people might buy a ticket for something or add it to their calendar. There’s also a natural sense of urgency within the last 2-3 weeks before an event. If you don’t have to travel, this is when a lot of people are inclined to make decisions about whether or not they will participate.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9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10EF-A9FE-CB47-BD39-1F7214D44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B2DC7-B7B9-374B-AFBF-631115617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E183-664E-FD47-9BE0-F68FA10A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CF6-0BFB-4A45-BC60-C552B4094FBA}" type="datetime1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A417D-DCF0-A548-B824-2ED64DC0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AB3D-024A-0542-9C1E-B7A507E2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C58-01B0-F647-95AA-0ABDD1DC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32B84-5BF4-D640-A613-6B2F1F8F5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4353E-D6E2-A04A-9051-A9A7B18E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A2E6-53D0-7044-9C5C-D888401B926A}" type="datetime1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8B5A-6C58-D24D-B482-26A594AA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2F5C-6C13-E54B-839B-C053C637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6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D2D32-1EFA-664C-95F7-0229D922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689FD-7307-9F4F-B7DE-4781563F5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8F4F-AB32-A948-87E9-C90D9212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D8C1-A423-D441-9466-1A6BE86ED96A}" type="datetime1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A8B9F-80A4-D346-A071-08B7BFC7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ECE05-472C-A84C-A76B-5BC50AC2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16EE-0904-2C47-B5F6-D0819684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C23CD-4108-5C45-A108-24651334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E51F-5399-CD49-9AF2-19C7C673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03C0-770A-CD49-A3F4-3AA9673C96E6}" type="datetime1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DF03C-778C-4642-8D09-F30532AA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5F11-EA8F-F24B-9BE0-12AF12DB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600A-9AB3-CA49-8EE7-6A9BB6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B502-4C97-B34B-B1BA-FB5FE2B92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6C2C1-E1E9-E545-8265-4B04B87A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1BD0-863D-CA4B-A88C-A4FD63FEB21E}" type="datetime1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9170-4EFA-9945-8C02-A104BF13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40AE-DFDB-B847-8CA9-DCAA4FCA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7098-E71C-2045-A2CC-35FF2EED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B00F-51CE-E849-9C29-AEB855DCA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7BEF9-2621-0B41-A70D-0D0C3B556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E668B-DABB-784A-AE86-A8CEEC2A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B2DF-92C8-F34F-9420-EB2AAEC5CFDD}" type="datetime1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1475A-D376-3E4C-A733-C89C503C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8E74E-8633-1746-8DA2-58EC0FED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B890-EF31-9C48-A20B-53A66F02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05E5E-61A2-8E43-A681-D98117EE2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82C72-A08F-C84E-88FB-5B6694CD0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23B9C-B78E-C54C-BD74-9C70D6EE9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0261C-EFED-A441-BF41-C4DC5480A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E08D7-E246-3F42-AE07-5871C5E5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96BF-120A-6544-B76B-E76CED6A7B0C}" type="datetime1">
              <a:rPr lang="en-US" smtClean="0"/>
              <a:t>10/9/19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C71FA-4C13-734A-BE56-C1B6C1AE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EC1D9-1EA4-7045-8EC2-D7C09ED4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7C67-898F-1C4B-BCDA-0CE07F37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18187-F274-E24D-8374-ACFD7FCF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EF2A-6760-6641-9428-2FAB5358B437}" type="datetime1">
              <a:rPr lang="en-US" smtClean="0"/>
              <a:t>10/9/19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04C1F-7C95-5A47-BCDE-756876B2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D067C-E561-DA40-89E8-9C2E98C0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9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5BC5C-7068-134D-94D7-59E20306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CDC0-31C5-F24B-B889-971D81492E50}" type="datetime1">
              <a:rPr lang="en-US" smtClean="0"/>
              <a:t>10/9/19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4D620-C017-E54B-B9E6-A22791E1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07894-86CF-B840-86B9-E9902CEB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E957-A4F5-B541-991E-A9FA6962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27AE-F121-DC4F-BBDF-71D9C299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7FAF1-DF7F-BB4E-91B5-68378EB48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5FC38-358F-D84F-AD56-1B0A18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129F-ABBB-7242-95FD-0A4AD285376F}" type="datetime1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AEC2-6764-F146-9E19-AD0452E7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312F1-DE51-B048-A9E1-C6DFF0E9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CC93-86C1-D04A-9720-B715D1EB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A58D7-DE2C-5945-8A4B-79C54A937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D114-5E75-AC40-97CE-CEE1C97AE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0141E-B3F0-5742-B14C-AE429942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0144-5361-2A41-9239-354C3EFD7C62}" type="datetime1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8486-4038-2F4B-BB46-124DFE74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9E12F-7132-1148-A4CD-988F7403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5F0C-4E09-004C-9E24-AF767A55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828E5-9D46-5349-81C9-EF2B05CA8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8D57-07EB-F140-894C-1BD00C1FB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047A4-00B9-B142-BCDB-E9D816EF487A}" type="datetime1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8F4C-A690-8541-A694-B11AE96A4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E2EBE-55FF-4441-AC84-5A5985835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00025-F2A7-AD47-BF7D-AD56526E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5531C-3B2B-E847-99F3-76FDE5E73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1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Natural Urgency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082403-F8E6-4344-BF08-0CF3B3FDF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2702" y="1825625"/>
            <a:ext cx="8206595" cy="435133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8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Natural Urgency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0C974-FEF7-1C44-9A23-873B3E9A6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points in time when people are most curious about an event.</a:t>
            </a:r>
          </a:p>
          <a:p>
            <a:r>
              <a:rPr lang="en-US" dirty="0"/>
              <a:t>We should plan on promoting our event at those times! A few reminders is ideal.</a:t>
            </a:r>
          </a:p>
          <a:p>
            <a:pPr lvl="1"/>
            <a:r>
              <a:rPr lang="en-US" dirty="0"/>
              <a:t>Special Event Announced</a:t>
            </a:r>
          </a:p>
          <a:p>
            <a:pPr lvl="1"/>
            <a:r>
              <a:rPr lang="en-US" dirty="0"/>
              <a:t>Tickets On Sale (if applicable)</a:t>
            </a:r>
          </a:p>
          <a:p>
            <a:pPr lvl="1"/>
            <a:r>
              <a:rPr lang="en-US" dirty="0"/>
              <a:t>2-3 Weeks Before an Event</a:t>
            </a:r>
          </a:p>
          <a:p>
            <a:r>
              <a:rPr lang="en-US" dirty="0"/>
              <a:t>The day of might be too late in a social media context, because people might not see your post until the next day.</a:t>
            </a:r>
          </a:p>
        </p:txBody>
      </p:sp>
    </p:spTree>
    <p:extLst>
      <p:ext uri="{BB962C8B-B14F-4D97-AF65-F5344CB8AC3E}">
        <p14:creationId xmlns:p14="http://schemas.microsoft.com/office/powerpoint/2010/main" val="183685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6257E5-B005-D34D-9E56-581297A3F3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l="13396" r="1667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Lato" panose="020F0502020204030203" pitchFamily="34" charset="77"/>
              </a:rPr>
              <a:t>Creating Artificial Urgency</a:t>
            </a:r>
            <a:endParaRPr lang="en-US" dirty="0">
              <a:solidFill>
                <a:srgbClr val="000000"/>
              </a:solidFill>
              <a:latin typeface="Lato" panose="020F0502020204030203" pitchFamily="34" charset="77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8C0E1-33AE-9B4B-9D71-DB7DD493D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happens in the middle?</a:t>
            </a:r>
          </a:p>
          <a:p>
            <a:r>
              <a:rPr lang="en-US" dirty="0">
                <a:solidFill>
                  <a:srgbClr val="000000"/>
                </a:solidFill>
              </a:rPr>
              <a:t>We can create artificial  urgency using promotional strategies!</a:t>
            </a:r>
          </a:p>
          <a:p>
            <a:pPr lvl="1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92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B62044-EEB5-2B41-B533-49EDEEC2A8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l="2069" r="469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Lato" panose="020F0502020204030203" pitchFamily="34" charset="77"/>
              </a:rPr>
              <a:t>Creating Artificial Urgency</a:t>
            </a:r>
            <a:endParaRPr lang="en-US" dirty="0">
              <a:solidFill>
                <a:srgbClr val="000000"/>
              </a:solidFill>
              <a:latin typeface="Lato" panose="020F0502020204030203" pitchFamily="34" charset="77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8C0E1-33AE-9B4B-9D71-DB7DD493D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</a:rPr>
              <a:t>Some strategies include:</a:t>
            </a:r>
            <a:endParaRPr lang="en-US" sz="1700" dirty="0">
              <a:solidFill>
                <a:srgbClr val="000000"/>
              </a:solidFill>
            </a:endParaRP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Early bird ticketing and travel deadlines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Announcing new event details*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Sharing things that are new and different about the event this year *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Getting a story in a local media outlet*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Creating scarcity: Limited time / Limited tickets left (best if this is true!)</a:t>
            </a:r>
            <a:endParaRPr lang="en-US" sz="2100" dirty="0">
              <a:solidFill>
                <a:srgbClr val="000000"/>
              </a:solidFill>
            </a:endParaRPr>
          </a:p>
          <a:p>
            <a:pPr lvl="1"/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62A4B-3696-414A-AAA3-04D189E8A9AC}"/>
              </a:ext>
            </a:extLst>
          </p:cNvPr>
          <p:cNvSpPr txBox="1"/>
          <p:nvPr/>
        </p:nvSpPr>
        <p:spPr>
          <a:xfrm>
            <a:off x="351566" y="5351490"/>
            <a:ext cx="516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i="1" dirty="0">
                <a:solidFill>
                  <a:srgbClr val="000000"/>
                </a:solidFill>
              </a:rPr>
              <a:t>* These strategies work even if an event is not ticketed.</a:t>
            </a:r>
          </a:p>
        </p:txBody>
      </p:sp>
    </p:spTree>
    <p:extLst>
      <p:ext uri="{BB962C8B-B14F-4D97-AF65-F5344CB8AC3E}">
        <p14:creationId xmlns:p14="http://schemas.microsoft.com/office/powerpoint/2010/main" val="4235523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Creating Artificial Urgency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8C0E1-33AE-9B4B-9D71-DB7DD493D6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Bundles –sign up for by X date or spend $x more and you’ll also get the speaker’s book, or this year’s church picnic t-shirt. </a:t>
            </a:r>
          </a:p>
          <a:p>
            <a:r>
              <a:rPr lang="en-US" dirty="0"/>
              <a:t>First 10 families get a swag bag.</a:t>
            </a:r>
          </a:p>
          <a:p>
            <a:r>
              <a:rPr lang="en-US" dirty="0"/>
              <a:t>Partnerships – Working with a partner to promote your event can bring it to new people.*</a:t>
            </a:r>
          </a:p>
          <a:p>
            <a:r>
              <a:rPr lang="en-US" dirty="0"/>
              <a:t>Sharing “proof” – quotes, fun photos, video, or reviews of last year’s event.*</a:t>
            </a:r>
          </a:p>
          <a:p>
            <a:r>
              <a:rPr lang="en-US" dirty="0"/>
              <a:t>Discounts – this is a last resort!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i="1" dirty="0"/>
              <a:t>* These strategies work even if an event is not ticketed.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FFE261-BD04-B441-ACF3-6DAC1F051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34"/>
          <a:stretch/>
        </p:blipFill>
        <p:spPr>
          <a:xfrm>
            <a:off x="6172203" y="1719923"/>
            <a:ext cx="4392036" cy="4636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D4C7FB-B408-CC49-9447-F458E688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43" y="3168658"/>
            <a:ext cx="1860542" cy="18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Sold Out!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8C0E1-33AE-9B4B-9D71-DB7DD493D6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an event sells out, this also create urgency!</a:t>
            </a:r>
          </a:p>
          <a:p>
            <a:r>
              <a:rPr lang="en-US" dirty="0"/>
              <a:t>How can you leverage this?</a:t>
            </a:r>
          </a:p>
          <a:p>
            <a:r>
              <a:rPr lang="en-US" dirty="0"/>
              <a:t>Set up another event in the series, so that people can sign up now!</a:t>
            </a:r>
          </a:p>
          <a:p>
            <a:r>
              <a:rPr lang="en-US" dirty="0"/>
              <a:t>This is even true if you’re giving out “free” tickets.</a:t>
            </a:r>
          </a:p>
          <a:p>
            <a:r>
              <a:rPr lang="en-US" u="sng" dirty="0"/>
              <a:t>OR</a:t>
            </a:r>
            <a:r>
              <a:rPr lang="en-US" dirty="0"/>
              <a:t> Tell people how they can be the first to hear about the next event, such as by signing up for a mailing list or sharing their cell phone number.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E52698-6AD6-A045-82D9-628CCBB41F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9759" y="1690688"/>
            <a:ext cx="4401681" cy="440168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74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DD93B-2C44-1344-89F1-0232D766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E887D4-8B2B-8948-9541-B20CA87F8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9E23DC-A41A-C445-866B-458BA6FE4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88EB5-1026-0B4B-B34B-908E3D026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1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Tip: Don’t Make People Hunt for Your Event Info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20594D-058C-8149-9E9B-ECDBFA9202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common mistake is sending people to a place where they have to hunt around for the event, like a homepage.</a:t>
            </a:r>
          </a:p>
          <a:p>
            <a:r>
              <a:rPr lang="en-US" dirty="0"/>
              <a:t>Send them to a Facebook event or event page on your website instead.</a:t>
            </a:r>
          </a:p>
          <a:p>
            <a:r>
              <a:rPr lang="en-US" dirty="0"/>
              <a:t>In marketing, this is called a landing page – a place to “land” after you’ve seen an event notice in a bulletin, on a flyer, heard about it on the radio, or seen it in a social media post.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2100B29-DE47-144A-9551-347CB2B06E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542564" y="1825625"/>
            <a:ext cx="4440871" cy="435133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69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Where Does Your Audience Hear About Things?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20594D-058C-8149-9E9B-ECDBFA9202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might send a notice through:</a:t>
            </a:r>
          </a:p>
          <a:p>
            <a:pPr lvl="1"/>
            <a:r>
              <a:rPr lang="en-US" dirty="0"/>
              <a:t>Facebook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Phone Tree</a:t>
            </a:r>
          </a:p>
          <a:p>
            <a:pPr lvl="1"/>
            <a:r>
              <a:rPr lang="en-US" dirty="0"/>
              <a:t>Postcard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Bulletin</a:t>
            </a:r>
          </a:p>
          <a:p>
            <a:pPr lvl="1"/>
            <a:r>
              <a:rPr lang="en-US" dirty="0"/>
              <a:t>PPT Slide</a:t>
            </a:r>
          </a:p>
          <a:p>
            <a:pPr lvl="1"/>
            <a:r>
              <a:rPr lang="en-US" dirty="0"/>
              <a:t>Flier at a local business</a:t>
            </a:r>
          </a:p>
          <a:p>
            <a:r>
              <a:rPr lang="en-US" dirty="0"/>
              <a:t>Or all of the above!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AF518F-FEC2-7546-BC40-E0E86E049D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38392" y="1943388"/>
            <a:ext cx="5231389" cy="3487593"/>
          </a:xfrm>
        </p:spPr>
      </p:pic>
    </p:spTree>
    <p:extLst>
      <p:ext uri="{BB962C8B-B14F-4D97-AF65-F5344CB8AC3E}">
        <p14:creationId xmlns:p14="http://schemas.microsoft.com/office/powerpoint/2010/main" val="39266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Review: How Do People Make Decisions?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20594D-058C-8149-9E9B-ECDBFA9202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FEEL</a:t>
            </a:r>
          </a:p>
          <a:p>
            <a:pPr lvl="1"/>
            <a:r>
              <a:rPr lang="en-US" dirty="0"/>
              <a:t>They become aware about an event</a:t>
            </a:r>
          </a:p>
          <a:p>
            <a:pPr lvl="1"/>
            <a:r>
              <a:rPr lang="en-US" dirty="0"/>
              <a:t>They feel excited to attend</a:t>
            </a:r>
          </a:p>
          <a:p>
            <a:pPr lvl="1"/>
            <a:r>
              <a:rPr lang="en-US" dirty="0"/>
              <a:t>They see attractive photos that make them want to attend the event</a:t>
            </a:r>
          </a:p>
          <a:p>
            <a:r>
              <a:rPr lang="en-US" dirty="0"/>
              <a:t>THINK</a:t>
            </a:r>
          </a:p>
          <a:p>
            <a:pPr lvl="1"/>
            <a:r>
              <a:rPr lang="en-US" dirty="0"/>
              <a:t>Any questions they might have about the event (time, location, ease of parking, will there be food?) have been answered</a:t>
            </a:r>
          </a:p>
          <a:p>
            <a:r>
              <a:rPr lang="en-US" dirty="0"/>
              <a:t>DO</a:t>
            </a:r>
          </a:p>
          <a:p>
            <a:pPr lvl="1"/>
            <a:r>
              <a:rPr lang="en-US" dirty="0"/>
              <a:t>They’ve been clearly and directly asked to attend </a:t>
            </a:r>
          </a:p>
          <a:p>
            <a:pPr lvl="1"/>
            <a:r>
              <a:rPr lang="en-US" dirty="0"/>
              <a:t>They know what the next step 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8B69D1E-C9AE-EB48-B7C6-B1014E3E8A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flipH="1">
            <a:off x="6688119" y="1825625"/>
            <a:ext cx="4107342" cy="4107342"/>
          </a:xfrm>
        </p:spPr>
      </p:pic>
    </p:spTree>
    <p:extLst>
      <p:ext uri="{BB962C8B-B14F-4D97-AF65-F5344CB8AC3E}">
        <p14:creationId xmlns:p14="http://schemas.microsoft.com/office/powerpoint/2010/main" val="295226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5085-FC6A-D14C-9270-637B47AB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Schedule of Upcoming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8F0D-4505-9F44-84CD-77752B10B8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</a:t>
            </a:r>
            <a:r>
              <a:rPr lang="mr-IN" dirty="0"/>
              <a:t> – </a:t>
            </a:r>
            <a:r>
              <a:rPr lang="en-US" dirty="0"/>
              <a:t>How to Set Up a Basic Website</a:t>
            </a:r>
          </a:p>
          <a:p>
            <a:r>
              <a:rPr lang="en-US" dirty="0"/>
              <a:t>2</a:t>
            </a:r>
            <a:r>
              <a:rPr lang="mr-IN" dirty="0"/>
              <a:t>– </a:t>
            </a:r>
            <a:r>
              <a:rPr lang="en-US" dirty="0"/>
              <a:t>Setting up a Facebook Page</a:t>
            </a:r>
          </a:p>
          <a:p>
            <a:r>
              <a:rPr lang="en-US" dirty="0"/>
              <a:t>3 </a:t>
            </a:r>
            <a:r>
              <a:rPr lang="mr-IN" b="1" dirty="0"/>
              <a:t>– </a:t>
            </a:r>
            <a:r>
              <a:rPr lang="en-US" dirty="0"/>
              <a:t>Using </a:t>
            </a:r>
            <a:r>
              <a:rPr lang="en-US" dirty="0" err="1"/>
              <a:t>Canva</a:t>
            </a:r>
            <a:r>
              <a:rPr lang="en-US" dirty="0"/>
              <a:t> to Create Marketing and Social Media Graphics</a:t>
            </a:r>
          </a:p>
          <a:p>
            <a:r>
              <a:rPr lang="en-US" dirty="0"/>
              <a:t>4 </a:t>
            </a:r>
            <a:r>
              <a:rPr lang="mr-IN" dirty="0"/>
              <a:t>– </a:t>
            </a:r>
            <a:r>
              <a:rPr lang="en-US" dirty="0"/>
              <a:t>Creating Email Newsletters with Mailchimp</a:t>
            </a:r>
          </a:p>
          <a:p>
            <a:r>
              <a:rPr lang="en-US" dirty="0"/>
              <a:t>5 </a:t>
            </a:r>
            <a:r>
              <a:rPr lang="mr-IN" dirty="0"/>
              <a:t>– </a:t>
            </a:r>
            <a:r>
              <a:rPr lang="en-US" dirty="0"/>
              <a:t>Best Practices for Writing Great Social Media Posts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86E9F-F6E4-7342-B264-FB40025813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 </a:t>
            </a:r>
            <a:r>
              <a:rPr lang="mr-IN" dirty="0"/>
              <a:t>– </a:t>
            </a:r>
            <a:r>
              <a:rPr lang="en-US" dirty="0"/>
              <a:t>Adapting Content to Save Time </a:t>
            </a:r>
          </a:p>
          <a:p>
            <a:r>
              <a:rPr lang="en-US" dirty="0"/>
              <a:t>7</a:t>
            </a:r>
            <a:r>
              <a:rPr lang="mr-IN" dirty="0"/>
              <a:t> – </a:t>
            </a:r>
            <a:r>
              <a:rPr lang="en-US" dirty="0"/>
              <a:t>Basics of Boosted Posts for Facebook to Reach New Audiences</a:t>
            </a:r>
          </a:p>
          <a:p>
            <a:r>
              <a:rPr lang="en-US" b="1" dirty="0"/>
              <a:t>8 </a:t>
            </a:r>
            <a:r>
              <a:rPr lang="mr-IN" b="1" dirty="0"/>
              <a:t>–</a:t>
            </a:r>
            <a:r>
              <a:rPr lang="en-US" b="1" dirty="0"/>
              <a:t> Outreach: Event Promotion Tactics (Today)</a:t>
            </a:r>
          </a:p>
          <a:p>
            <a:r>
              <a:rPr lang="en-US" dirty="0"/>
              <a:t>9 </a:t>
            </a:r>
            <a:r>
              <a:rPr lang="mr-IN" dirty="0"/>
              <a:t>– </a:t>
            </a:r>
            <a:r>
              <a:rPr lang="en-US" dirty="0"/>
              <a:t>Using Local Search and Google Search to be Found (11/8)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AF5D-AE60-964F-B7B4-0DAF3350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89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There are Many Ways to Talk About an Event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20594D-058C-8149-9E9B-ECDBFA9202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FEEL</a:t>
            </a:r>
          </a:p>
          <a:p>
            <a:pPr lvl="1"/>
            <a:r>
              <a:rPr lang="en-US" dirty="0"/>
              <a:t>Photos and Videos</a:t>
            </a:r>
          </a:p>
          <a:p>
            <a:pPr lvl="1"/>
            <a:r>
              <a:rPr lang="en-US" dirty="0"/>
              <a:t>Heartstrings &amp; Humor</a:t>
            </a:r>
          </a:p>
          <a:p>
            <a:pPr lvl="1"/>
            <a:r>
              <a:rPr lang="en-US" dirty="0"/>
              <a:t>New &amp; Exciting Things for This Year</a:t>
            </a:r>
          </a:p>
          <a:p>
            <a:pPr lvl="1"/>
            <a:r>
              <a:rPr lang="en-US" dirty="0"/>
              <a:t>Understand what the event’s adding to my life</a:t>
            </a:r>
          </a:p>
          <a:p>
            <a:r>
              <a:rPr lang="en-US" dirty="0"/>
              <a:t>THINK</a:t>
            </a:r>
          </a:p>
          <a:p>
            <a:pPr lvl="1"/>
            <a:r>
              <a:rPr lang="en-US" dirty="0"/>
              <a:t>Informational Posts</a:t>
            </a:r>
          </a:p>
          <a:p>
            <a:pPr lvl="1"/>
            <a:r>
              <a:rPr lang="en-US" dirty="0"/>
              <a:t>“Plan Your Visit” posts</a:t>
            </a:r>
          </a:p>
          <a:p>
            <a:r>
              <a:rPr lang="en-US" dirty="0"/>
              <a:t>DO</a:t>
            </a:r>
          </a:p>
          <a:p>
            <a:pPr lvl="1"/>
            <a:r>
              <a:rPr lang="en-US" dirty="0"/>
              <a:t>Clear calls to 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E99A923-D775-8448-AC1F-F290EC4911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1842" y="1463204"/>
            <a:ext cx="5161958" cy="3441305"/>
          </a:xfrm>
        </p:spPr>
      </p:pic>
    </p:spTree>
    <p:extLst>
      <p:ext uri="{BB962C8B-B14F-4D97-AF65-F5344CB8AC3E}">
        <p14:creationId xmlns:p14="http://schemas.microsoft.com/office/powerpoint/2010/main" val="811517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Example: Quaker Lake Camp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20594D-058C-8149-9E9B-ECDBFA9202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FEEL</a:t>
            </a:r>
          </a:p>
          <a:p>
            <a:pPr lvl="1"/>
            <a:r>
              <a:rPr lang="en-US" dirty="0"/>
              <a:t>Photos of Campers Having Fun</a:t>
            </a:r>
          </a:p>
          <a:p>
            <a:pPr lvl="1"/>
            <a:r>
              <a:rPr lang="en-US" dirty="0"/>
              <a:t>Quote from a Past Camper</a:t>
            </a:r>
          </a:p>
          <a:p>
            <a:pPr lvl="1"/>
            <a:r>
              <a:rPr lang="en-US" dirty="0"/>
              <a:t>This Year’s New Offerings</a:t>
            </a:r>
          </a:p>
          <a:p>
            <a:pPr lvl="1"/>
            <a:r>
              <a:rPr lang="en-US" dirty="0"/>
              <a:t>Storytelling that communicates positive feelings people get from camp</a:t>
            </a:r>
          </a:p>
          <a:p>
            <a:pPr lvl="1"/>
            <a:r>
              <a:rPr lang="en-US" dirty="0"/>
              <a:t>Nostalgic Posts</a:t>
            </a:r>
          </a:p>
          <a:p>
            <a:r>
              <a:rPr lang="en-US" dirty="0"/>
              <a:t>THINK</a:t>
            </a:r>
          </a:p>
          <a:p>
            <a:pPr lvl="1"/>
            <a:r>
              <a:rPr lang="en-US" dirty="0"/>
              <a:t>Registration Dates</a:t>
            </a:r>
          </a:p>
          <a:p>
            <a:pPr lvl="1"/>
            <a:r>
              <a:rPr lang="en-US" dirty="0"/>
              <a:t>Location / Directions or Travel Times</a:t>
            </a:r>
          </a:p>
          <a:p>
            <a:pPr lvl="1"/>
            <a:r>
              <a:rPr lang="en-US" dirty="0"/>
              <a:t>Information on Food Served at Camp</a:t>
            </a:r>
          </a:p>
          <a:p>
            <a:r>
              <a:rPr lang="en-US" dirty="0"/>
              <a:t>DO</a:t>
            </a:r>
          </a:p>
          <a:p>
            <a:pPr lvl="1"/>
            <a:r>
              <a:rPr lang="en-US" dirty="0"/>
              <a:t>Sign Up for Camp!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D0277B-34A2-2942-82DD-768FEB79E6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flipH="1">
            <a:off x="6622902" y="1825625"/>
            <a:ext cx="4376698" cy="3078956"/>
          </a:xfrm>
        </p:spPr>
      </p:pic>
    </p:spTree>
    <p:extLst>
      <p:ext uri="{BB962C8B-B14F-4D97-AF65-F5344CB8AC3E}">
        <p14:creationId xmlns:p14="http://schemas.microsoft.com/office/powerpoint/2010/main" val="683188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Review: FEEL / DO Example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F017CC-91D7-3B4D-8B7D-2FFBF507F0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7899" y="1825625"/>
            <a:ext cx="4642202" cy="4351338"/>
          </a:xfr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7A996D4-7798-6642-AEF9-7470130785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25315" y="1825625"/>
            <a:ext cx="3275370" cy="4351338"/>
          </a:xfrm>
        </p:spPr>
      </p:pic>
    </p:spTree>
    <p:extLst>
      <p:ext uri="{BB962C8B-B14F-4D97-AF65-F5344CB8AC3E}">
        <p14:creationId xmlns:p14="http://schemas.microsoft.com/office/powerpoint/2010/main" val="358958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Review: THINK Example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EA05B-F4D5-B443-B933-271E6511FF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Gives the who, what, where, when of how to attend</a:t>
            </a:r>
          </a:p>
          <a:p>
            <a:r>
              <a:rPr lang="en-US" dirty="0"/>
              <a:t>When is it?</a:t>
            </a:r>
          </a:p>
          <a:p>
            <a:r>
              <a:rPr lang="en-US" dirty="0"/>
              <a:t>Is there food?</a:t>
            </a:r>
          </a:p>
          <a:p>
            <a:r>
              <a:rPr lang="en-US" dirty="0"/>
              <a:t>Where is it located?</a:t>
            </a:r>
          </a:p>
          <a:p>
            <a:r>
              <a:rPr lang="en-US" dirty="0"/>
              <a:t>Are kids welcome?</a:t>
            </a:r>
          </a:p>
          <a:p>
            <a:r>
              <a:rPr lang="en-US" dirty="0"/>
              <a:t>What should I expect?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D28F3A-C461-E04F-90AC-0FF305F64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5934" y="1825625"/>
            <a:ext cx="4086132" cy="4351338"/>
          </a:xfrm>
        </p:spPr>
      </p:pic>
    </p:spTree>
    <p:extLst>
      <p:ext uri="{BB962C8B-B14F-4D97-AF65-F5344CB8AC3E}">
        <p14:creationId xmlns:p14="http://schemas.microsoft.com/office/powerpoint/2010/main" val="1894581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Tip: Use Audience-Focused Language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8C0E1-33AE-9B4B-9D71-DB7DD493D6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Is there something that would make it difficult for your audience to attend?</a:t>
            </a:r>
          </a:p>
          <a:p>
            <a:pPr lvl="1"/>
            <a:r>
              <a:rPr lang="en-US" dirty="0"/>
              <a:t>Example: Childcare is available!</a:t>
            </a:r>
          </a:p>
          <a:p>
            <a:r>
              <a:rPr lang="en-US" dirty="0"/>
              <a:t>Is there a concern they may have that keeps them from attending?</a:t>
            </a:r>
          </a:p>
          <a:p>
            <a:pPr lvl="1"/>
            <a:r>
              <a:rPr lang="en-US" dirty="0"/>
              <a:t>Example: Parking is easy! This is our rain date</a:t>
            </a:r>
          </a:p>
          <a:p>
            <a:r>
              <a:rPr lang="en-US" dirty="0"/>
              <a:t>What’s motivating a particular audience to come?</a:t>
            </a:r>
          </a:p>
          <a:p>
            <a:pPr lvl="1"/>
            <a:r>
              <a:rPr lang="en-US" dirty="0"/>
              <a:t>Come for the fellowship</a:t>
            </a:r>
          </a:p>
          <a:p>
            <a:pPr lvl="1"/>
            <a:r>
              <a:rPr lang="en-US" dirty="0"/>
              <a:t>Meet other Young Quakers</a:t>
            </a:r>
          </a:p>
          <a:p>
            <a:pPr lvl="1"/>
            <a:r>
              <a:rPr lang="en-US" dirty="0"/>
              <a:t>Family-friendly activities</a:t>
            </a:r>
          </a:p>
          <a:p>
            <a:pPr lvl="1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C8604D-A5B9-E048-A350-11B7C80432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149942" cy="414994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5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Review: Calls to Action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Calls to action are 2-3 phrases that invite the reader to take a follow up step</a:t>
            </a:r>
          </a:p>
          <a:p>
            <a:r>
              <a:rPr lang="en-US" dirty="0"/>
              <a:t>Works like a button: you know what to do at a glance</a:t>
            </a:r>
          </a:p>
          <a:p>
            <a:r>
              <a:rPr lang="en-US" dirty="0"/>
              <a:t>2-3 words: Sign Up, Book Now, Join Us, Donate, Register Today, Reserve Your Spot</a:t>
            </a:r>
          </a:p>
          <a:p>
            <a:r>
              <a:rPr lang="en-US" dirty="0"/>
              <a:t>Example at Right: “Shop Pool Essentials”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CA1507-AF5C-6F49-94BE-2A55CBD558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3620" y="487680"/>
            <a:ext cx="4710180" cy="6005195"/>
          </a:xfrm>
        </p:spPr>
      </p:pic>
    </p:spTree>
    <p:extLst>
      <p:ext uri="{BB962C8B-B14F-4D97-AF65-F5344CB8AC3E}">
        <p14:creationId xmlns:p14="http://schemas.microsoft.com/office/powerpoint/2010/main" val="4260146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ADAE-9307-114E-B9E4-3B87D25C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Review: Use a Strong Image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A44CAD-624E-BA45-B875-4172728F3B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87927"/>
            <a:ext cx="5181600" cy="342673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6D8C75C-4D0E-1A47-9761-4C2B7F8BDF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93216"/>
            <a:ext cx="5181600" cy="30161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28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Review: Or a Video</a:t>
            </a:r>
            <a:endParaRPr lang="en-US" b="1" dirty="0">
              <a:solidFill>
                <a:srgbClr val="61E8DC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6D915D-A17A-244F-BFB2-45D760A82F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natural light when possible</a:t>
            </a:r>
          </a:p>
          <a:p>
            <a:r>
              <a:rPr lang="en-US" dirty="0"/>
              <a:t>Use a tripod</a:t>
            </a:r>
          </a:p>
          <a:p>
            <a:r>
              <a:rPr lang="en-US" dirty="0"/>
              <a:t>Use a smart phone or DSLR camera</a:t>
            </a:r>
          </a:p>
          <a:p>
            <a:r>
              <a:rPr lang="en-US" dirty="0"/>
              <a:t>Think through what you’re going to say ahead of time…or make cue cards!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FD8DEB-4F8C-7246-9D82-979F9C320A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4632960" cy="43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65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38F1A-8F9C-3845-B09A-E637BFC3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C3308-843A-294D-8A90-8348BD19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56FD6E-1345-924B-9648-4BC7E3E4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9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Boosted Posts vs. Boosted Events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F4A106-6597-5F48-BDE9-F6539B00D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924884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Boosted Events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754561"/>
            <a:ext cx="5157787" cy="14351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Helps build awareness</a:t>
            </a:r>
          </a:p>
          <a:p>
            <a:r>
              <a:rPr lang="en-US" dirty="0"/>
              <a:t>Integrates with Eventbrite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DE653B-7597-CF40-94E1-AA84EBA7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3924884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Boosted Posts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29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4784A7-4955-3B49-8EC1-961CDCFA4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754561"/>
            <a:ext cx="5183188" cy="14351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you are selling tickets on your website, choose this option and drive traffic to your website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CAE41-F8D2-4941-B73B-50955BCBA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752016"/>
            <a:ext cx="26543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69696-304E-B14B-A7AA-ED70F7E4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1493545"/>
            <a:ext cx="3276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8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Learning Objectives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Share some of the results of the FCNC Social Media Audit</a:t>
            </a:r>
          </a:p>
          <a:p>
            <a:r>
              <a:rPr lang="en-US" dirty="0"/>
              <a:t>Learn the best cadence for promoting events and the best language to use to drive event attendance</a:t>
            </a:r>
          </a:p>
          <a:p>
            <a:r>
              <a:rPr lang="en-US" dirty="0"/>
              <a:t>We’ll brainstorm different ways to talk about an event to build interest over time</a:t>
            </a:r>
          </a:p>
          <a:p>
            <a:r>
              <a:rPr lang="en-US" dirty="0"/>
              <a:t>We’ll gain an understanding of defining a target audience for an event and discuss how those audiences can be built in Facebook</a:t>
            </a:r>
          </a:p>
          <a:p>
            <a:r>
              <a:rPr lang="en-US" dirty="0"/>
              <a:t>Finally, we’ll review a mini marketing plan for an event hosted by a faith community, and get a template for putting your own plan together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05A8E-3B34-4744-B2AE-6B7B70FA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41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Audience Types: Our Fans vs. Growth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F4A106-6597-5F48-BDE9-F6539B00D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924884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Our Fans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754561"/>
            <a:ext cx="5157787" cy="14351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People who like our page</a:t>
            </a:r>
          </a:p>
          <a:p>
            <a:r>
              <a:rPr lang="en-US" dirty="0"/>
              <a:t>People in our Facebook Group</a:t>
            </a:r>
          </a:p>
          <a:p>
            <a:r>
              <a:rPr lang="en-US" dirty="0"/>
              <a:t>People who visit our website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DE653B-7597-CF40-94E1-AA84EBA7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3924884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Growth Audiences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30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4784A7-4955-3B49-8EC1-961CDCFA4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754561"/>
            <a:ext cx="5183188" cy="14351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People who look like our fans</a:t>
            </a:r>
          </a:p>
          <a:p>
            <a:r>
              <a:rPr lang="en-US" dirty="0"/>
              <a:t>People who share common interests</a:t>
            </a:r>
          </a:p>
          <a:p>
            <a:r>
              <a:rPr lang="en-US" dirty="0"/>
              <a:t>People who have similar demographic characteristics (like Moms)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989D45-F486-0341-8E2D-B5D0C272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39" y="1599574"/>
            <a:ext cx="2667083" cy="2667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92B876-D826-DA4C-B695-B312FE1BA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044" y="1476374"/>
            <a:ext cx="2790283" cy="279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You Can Boost a Post to More than One Audience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Boost the Post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Hit the “Boost Again” button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a different audience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EBA25C-EB7A-D44D-ABC7-229B12543B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3917" y="1825625"/>
            <a:ext cx="3578166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039D0-0299-EF40-98AC-BCB18DFB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95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People in Your Local Audience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based off of the address that you’ve set on your page.</a:t>
            </a:r>
          </a:p>
          <a:p>
            <a:r>
              <a:rPr lang="en-US" dirty="0"/>
              <a:t>You can set a certain radius – 1 mile, 3 miles, 10 miles, etc. </a:t>
            </a:r>
          </a:p>
          <a:p>
            <a:r>
              <a:rPr lang="en-US" dirty="0"/>
              <a:t>You can optionally set an age range as well.</a:t>
            </a:r>
          </a:p>
          <a:p>
            <a:r>
              <a:rPr lang="en-US" dirty="0"/>
              <a:t>Good audience for getting foot traffic – for Trunk or Treat, BBQs, special speakers, etc.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2D553-161A-1048-AD77-00AC5923E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8950" y="2032794"/>
            <a:ext cx="3848100" cy="3937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0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9B436-3351-D649-AD48-95BBC9DA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5CE3B-8281-F043-BBA2-D01FCE0229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DURING THE EVENT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C2FD3-2CFA-7E46-8C75-E739BE04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19276-98BE-3349-8184-A7A98D33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68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B3FE88-F8EF-6E4B-8568-F937E42C3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t="2763" r="2" b="794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Lato" panose="020F0502020204030203" pitchFamily="34" charset="77"/>
              </a:rPr>
              <a:t>During the Event</a:t>
            </a:r>
            <a:endParaRPr lang="en-US" dirty="0">
              <a:solidFill>
                <a:srgbClr val="000000"/>
              </a:solidFill>
              <a:latin typeface="Lato" panose="020F0502020204030203" pitchFamily="34" charset="77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If your goal is to get event attendees to come back, think about what you need to during your event to accomplish that. That might look like: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Having a welcoming table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Verbal announcement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Signage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Handing them something they can take with them, with your website URL on it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Collecting emails or phone numbers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34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7451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E2EB1E-05AC-F94C-ABF6-6EA26EDC1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r="676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Lato" panose="020F0502020204030203" pitchFamily="34" charset="77"/>
              </a:rPr>
              <a:t>After the Event</a:t>
            </a:r>
            <a:endParaRPr lang="en-US" dirty="0">
              <a:solidFill>
                <a:srgbClr val="000000"/>
              </a:solidFill>
              <a:latin typeface="Lato" panose="020F0502020204030203" pitchFamily="34" charset="77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Similarly, thinking through how you will follow up with people after the event matters! You might: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Send them a well-designed email or a personal email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Call them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Invite them to a second event, youth group, etc.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Ask for their feedback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timely is critical, so think this through ahead of time.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2031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E7582-AD2F-6145-BD99-45BC1356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2989E-6954-C74B-9E9D-0D1F41AB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E1267-9F43-6C4E-A459-271B85D7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56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Mini Marketing Plan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3CE735B-2D65-3B45-BC5B-C5D475A29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66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Mini Marketing Plan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B58BF-E9A1-B24E-8409-E14FF1711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What is it?	</a:t>
            </a:r>
            <a:r>
              <a:rPr lang="en-US" dirty="0"/>
              <a:t>		April 13, 3-4:30pm, Speaker + Slideshow from Mission Trip Participants</a:t>
            </a:r>
          </a:p>
          <a:p>
            <a:r>
              <a:rPr lang="en-US" b="1" dirty="0"/>
              <a:t>Goals</a:t>
            </a:r>
            <a:r>
              <a:rPr lang="en-US" dirty="0"/>
              <a:t>:		 	    Share info on mission, deepen engagement, give people a path to get involved</a:t>
            </a:r>
          </a:p>
          <a:p>
            <a:r>
              <a:rPr lang="en-US" b="1" dirty="0"/>
              <a:t>Target Audiences: </a:t>
            </a:r>
            <a:r>
              <a:rPr lang="en-US" dirty="0"/>
              <a:t>	Seeds of Peace Churches, Open Doors for Refugees, Centro Hispano, UU, Quakers</a:t>
            </a:r>
          </a:p>
          <a:p>
            <a:r>
              <a:rPr lang="en-US" b="1" dirty="0"/>
              <a:t>Value Proposition Statement:</a:t>
            </a:r>
            <a:r>
              <a:rPr lang="en-US" dirty="0"/>
              <a:t>		           First hand stories, bringing likeminded people together</a:t>
            </a:r>
          </a:p>
          <a:p>
            <a:r>
              <a:rPr lang="en-US" b="1" dirty="0"/>
              <a:t>Positioning / Pricing:</a:t>
            </a:r>
            <a:r>
              <a:rPr lang="en-US" dirty="0"/>
              <a:t>						             Free, interfaith coalition</a:t>
            </a:r>
          </a:p>
          <a:p>
            <a:r>
              <a:rPr lang="en-US" b="1" dirty="0"/>
              <a:t>Tools:	</a:t>
            </a:r>
            <a:r>
              <a:rPr lang="en-US" dirty="0"/>
              <a:t>               Website: event page; Partners, Bulletin, Email Newsletter, PPT for Pastors, FB Posts, FB Event</a:t>
            </a:r>
          </a:p>
          <a:p>
            <a:r>
              <a:rPr lang="en-US" b="1" dirty="0"/>
              <a:t>Promotional Budget:			                     </a:t>
            </a:r>
            <a:r>
              <a:rPr lang="en-US" dirty="0"/>
              <a:t>Write out budget for boosted posts, printing, etc.</a:t>
            </a:r>
            <a:endParaRPr lang="en-US" b="1" dirty="0"/>
          </a:p>
          <a:p>
            <a:r>
              <a:rPr lang="en-US" b="1" dirty="0"/>
              <a:t>Urgency:		                                </a:t>
            </a:r>
            <a:r>
              <a:rPr lang="en-US" dirty="0"/>
              <a:t>Issue in the news, promote within 3 weeks of event happening</a:t>
            </a:r>
            <a:endParaRPr lang="en-US" b="1" dirty="0"/>
          </a:p>
          <a:p>
            <a:r>
              <a:rPr lang="en-US" b="1" dirty="0"/>
              <a:t>Promotional Strategies:     </a:t>
            </a:r>
            <a:r>
              <a:rPr lang="en-US" dirty="0"/>
              <a:t>Send a press release to local paper, submit an event listing, reach out to partners</a:t>
            </a:r>
          </a:p>
          <a:p>
            <a:r>
              <a:rPr lang="en-US" b="1" dirty="0"/>
              <a:t>Tracking Our Success:	   </a:t>
            </a:r>
            <a:r>
              <a:rPr lang="en-US" dirty="0"/>
              <a:t>Event attendance, how many emails did we collect, how many partners helped</a:t>
            </a:r>
          </a:p>
          <a:p>
            <a:r>
              <a:rPr lang="en-US" b="1" dirty="0"/>
              <a:t>Partnerships:		        </a:t>
            </a:r>
            <a:r>
              <a:rPr lang="en-US" dirty="0"/>
              <a:t>Dane County Sanctuary Coalition, MOSES, Wisconsin Faith Voices for Justice</a:t>
            </a:r>
          </a:p>
          <a:p>
            <a:r>
              <a:rPr lang="en-US" b="1" dirty="0"/>
              <a:t>Retention / Follow Up:	</a:t>
            </a:r>
            <a:r>
              <a:rPr lang="en-US" dirty="0"/>
              <a:t>Handout, Take Photos at Event, Signs at Event, Event Greeters, Follow Up Email</a:t>
            </a:r>
          </a:p>
          <a:p>
            <a:r>
              <a:rPr lang="en-US" b="1" dirty="0"/>
              <a:t>Roadmap:		</a:t>
            </a:r>
            <a:r>
              <a:rPr lang="en-US" dirty="0"/>
              <a:t>Prioritize this list, create SMART Goals (Specific, Measurable, Achievable, Relevant, Time Bound)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73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Mini Marketing Plan (Printable)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B58BF-E9A1-B24E-8409-E14FF1711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What is it?	</a:t>
            </a:r>
            <a:r>
              <a:rPr lang="en-US" dirty="0"/>
              <a:t>		</a:t>
            </a:r>
          </a:p>
          <a:p>
            <a:r>
              <a:rPr lang="en-US" b="1" dirty="0"/>
              <a:t>Goals</a:t>
            </a:r>
            <a:r>
              <a:rPr lang="en-US" dirty="0"/>
              <a:t>:		 	</a:t>
            </a:r>
          </a:p>
          <a:p>
            <a:r>
              <a:rPr lang="en-US" b="1" dirty="0"/>
              <a:t>Target Audiences: </a:t>
            </a:r>
            <a:r>
              <a:rPr lang="en-US" dirty="0"/>
              <a:t>	</a:t>
            </a:r>
          </a:p>
          <a:p>
            <a:r>
              <a:rPr lang="en-US" b="1" dirty="0"/>
              <a:t>Value Proposition Statement:</a:t>
            </a:r>
            <a:r>
              <a:rPr lang="en-US" dirty="0"/>
              <a:t>		</a:t>
            </a:r>
          </a:p>
          <a:p>
            <a:r>
              <a:rPr lang="en-US" b="1" dirty="0"/>
              <a:t>Positioning / Pricing:</a:t>
            </a:r>
            <a:r>
              <a:rPr lang="en-US" dirty="0"/>
              <a:t>						</a:t>
            </a:r>
          </a:p>
          <a:p>
            <a:r>
              <a:rPr lang="en-US" b="1" dirty="0"/>
              <a:t>Tools:	</a:t>
            </a:r>
            <a:r>
              <a:rPr lang="en-US" dirty="0"/>
              <a:t>               </a:t>
            </a:r>
          </a:p>
          <a:p>
            <a:r>
              <a:rPr lang="en-US" b="1" dirty="0"/>
              <a:t>Promotional Budget:			                     </a:t>
            </a:r>
          </a:p>
          <a:p>
            <a:r>
              <a:rPr lang="en-US" b="1" dirty="0"/>
              <a:t>Urgency:		</a:t>
            </a:r>
          </a:p>
          <a:p>
            <a:r>
              <a:rPr lang="en-US" b="1" dirty="0"/>
              <a:t>Promotional Strategies:</a:t>
            </a:r>
            <a:endParaRPr lang="en-US" dirty="0"/>
          </a:p>
          <a:p>
            <a:r>
              <a:rPr lang="en-US" b="1" dirty="0"/>
              <a:t>Tracking Our Success:</a:t>
            </a:r>
            <a:endParaRPr lang="en-US" dirty="0"/>
          </a:p>
          <a:p>
            <a:r>
              <a:rPr lang="en-US" b="1" dirty="0"/>
              <a:t>Partnerships:		</a:t>
            </a:r>
            <a:endParaRPr lang="en-US" dirty="0"/>
          </a:p>
          <a:p>
            <a:r>
              <a:rPr lang="en-US" b="1" dirty="0"/>
              <a:t>Retention / Follow Up:	</a:t>
            </a:r>
            <a:endParaRPr lang="en-US" dirty="0"/>
          </a:p>
          <a:p>
            <a:r>
              <a:rPr lang="en-US" b="1" dirty="0"/>
              <a:t>Roadmap:		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62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231ED-55E2-9F42-9003-758CCBF4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72A19-B51C-0B47-9DAB-B8005AA0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29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A97C5C-222F-8E47-9DF2-FD1460D7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12092-778D-244E-9E63-871DDB4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2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4228F-E733-A44B-92EB-1D0955B6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2667"/>
            <a:ext cx="12192000" cy="74506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394"/>
            <a:ext cx="10515600" cy="1325563"/>
          </a:xfrm>
        </p:spPr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Events are A Tool for Outreach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in Terms of Outreach Has Been Very Successful?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8C0E1-33AE-9B4B-9D71-DB7DD493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“Had a free singing group come and served hot dogs at the event, also had trunk or treat for kids that was attended by local families and over 40 kids!”</a:t>
            </a:r>
          </a:p>
          <a:p>
            <a:r>
              <a:rPr lang="en-US" dirty="0"/>
              <a:t>“We have done a Family Fun Fest in association with Child Evangelism. This involves a day of bounce houses, puppet shows, food, and fun.”</a:t>
            </a:r>
          </a:p>
          <a:p>
            <a:r>
              <a:rPr lang="en-US" dirty="0"/>
              <a:t>”Homecoming and barbecue dinners.”</a:t>
            </a:r>
          </a:p>
          <a:p>
            <a:r>
              <a:rPr lang="en-US" dirty="0"/>
              <a:t>“Chicken stews / get togethers in church parking lot.”</a:t>
            </a:r>
          </a:p>
          <a:p>
            <a:r>
              <a:rPr lang="en-US" dirty="0"/>
              <a:t>”Yard sale. Pinto bean supper. Church picnic.”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38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Better Event Promotion = Better Outreach Results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8C0E1-33AE-9B4B-9D71-DB7DD493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better that we can get at promoting events, the better we can do effective outreach.</a:t>
            </a:r>
          </a:p>
          <a:p>
            <a:r>
              <a:rPr lang="en-US" dirty="0"/>
              <a:t>Not all events are created equal.</a:t>
            </a:r>
          </a:p>
          <a:p>
            <a:r>
              <a:rPr lang="en-US" dirty="0"/>
              <a:t>One of the challenges unique to faith communities is having to promote a lot of events, all of the time.</a:t>
            </a:r>
          </a:p>
          <a:p>
            <a:r>
              <a:rPr lang="en-US" dirty="0"/>
              <a:t>Today, I’m going to ask you to think about events that might need some TLC, where some extra investment in marketing time might result in more effective outreach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69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32855-DA0F-CC43-A6F4-D1B349C1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DE2D0-A9CC-B54A-9957-A7A97B60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7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89C1B-752A-2B46-B20A-8BCEC74D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Our Task</a:t>
            </a:r>
            <a:endParaRPr lang="en-US" dirty="0">
              <a:latin typeface="Lato" panose="020F0502020204030203" pitchFamily="34" charset="77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CDC49-0F9E-C449-BE0F-F99B2FC84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When people hear about an event they might think “boy that sounds fun, I’d like to do that </a:t>
            </a:r>
            <a:r>
              <a:rPr lang="en-US" b="1" dirty="0"/>
              <a:t>SOMEDAY</a:t>
            </a:r>
            <a:r>
              <a:rPr lang="en-US" dirty="0"/>
              <a:t>!”</a:t>
            </a:r>
          </a:p>
          <a:p>
            <a:r>
              <a:rPr lang="en-US" dirty="0"/>
              <a:t>Our task as marketers and outreach people, is to convince them to do that thing </a:t>
            </a:r>
            <a:r>
              <a:rPr lang="en-US" b="1" dirty="0"/>
              <a:t>TODAY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339B55-2DE9-4B4C-8732-B841C9C498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281" r="266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92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1696</Words>
  <Application>Microsoft Macintosh PowerPoint</Application>
  <PresentationFormat>Widescreen</PresentationFormat>
  <Paragraphs>249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Lato</vt:lpstr>
      <vt:lpstr>Lato Heavy</vt:lpstr>
      <vt:lpstr>Office Theme</vt:lpstr>
      <vt:lpstr>PowerPoint Presentation</vt:lpstr>
      <vt:lpstr>Schedule of Upcoming Sessions</vt:lpstr>
      <vt:lpstr>Learning Objectives</vt:lpstr>
      <vt:lpstr>PowerPoint Presentation</vt:lpstr>
      <vt:lpstr>Events are A Tool for Outreach</vt:lpstr>
      <vt:lpstr>What in Terms of Outreach Has Been Very Successful?</vt:lpstr>
      <vt:lpstr>Better Event Promotion = Better Outreach Results</vt:lpstr>
      <vt:lpstr>PowerPoint Presentation</vt:lpstr>
      <vt:lpstr>Our Task</vt:lpstr>
      <vt:lpstr>Natural Urgency</vt:lpstr>
      <vt:lpstr>Natural Urgency</vt:lpstr>
      <vt:lpstr>Creating Artificial Urgency</vt:lpstr>
      <vt:lpstr>Creating Artificial Urgency</vt:lpstr>
      <vt:lpstr>Creating Artificial Urgency</vt:lpstr>
      <vt:lpstr>Sold Out!</vt:lpstr>
      <vt:lpstr>PowerPoint Presentation</vt:lpstr>
      <vt:lpstr>Tip: Don’t Make People Hunt for Your Event Info</vt:lpstr>
      <vt:lpstr>Where Does Your Audience Hear About Things?</vt:lpstr>
      <vt:lpstr>Review: How Do People Make Decisions?</vt:lpstr>
      <vt:lpstr>There are Many Ways to Talk About an Event</vt:lpstr>
      <vt:lpstr>Example: Quaker Lake Camp</vt:lpstr>
      <vt:lpstr>Review: FEEL / DO Example</vt:lpstr>
      <vt:lpstr>Review: THINK Example</vt:lpstr>
      <vt:lpstr>Tip: Use Audience-Focused Language</vt:lpstr>
      <vt:lpstr>Review: Calls to Action</vt:lpstr>
      <vt:lpstr>Review: Use a Strong Image</vt:lpstr>
      <vt:lpstr>Review: Or a Video</vt:lpstr>
      <vt:lpstr>PowerPoint Presentation</vt:lpstr>
      <vt:lpstr>Boosted Posts vs. Boosted Events</vt:lpstr>
      <vt:lpstr>Audience Types: Our Fans vs. Growth</vt:lpstr>
      <vt:lpstr>You Can Boost a Post to More than One Audience</vt:lpstr>
      <vt:lpstr>People in Your Local Audience</vt:lpstr>
      <vt:lpstr>DURING THE EVENT</vt:lpstr>
      <vt:lpstr>During the Event</vt:lpstr>
      <vt:lpstr>After the Event</vt:lpstr>
      <vt:lpstr>PowerPoint Presentation</vt:lpstr>
      <vt:lpstr>Mini Marketing Plan</vt:lpstr>
      <vt:lpstr>Mini Marketing Plan</vt:lpstr>
      <vt:lpstr>Mini Marketing Plan (Printable)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Best-Wilson</dc:creator>
  <cp:lastModifiedBy>Sarah Best-Wilson</cp:lastModifiedBy>
  <cp:revision>3</cp:revision>
  <dcterms:created xsi:type="dcterms:W3CDTF">2019-10-10T18:49:55Z</dcterms:created>
  <dcterms:modified xsi:type="dcterms:W3CDTF">2019-10-10T19:11:09Z</dcterms:modified>
</cp:coreProperties>
</file>