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4" r:id="rId3"/>
    <p:sldId id="296" r:id="rId4"/>
    <p:sldId id="591" r:id="rId5"/>
    <p:sldId id="602" r:id="rId6"/>
    <p:sldId id="590" r:id="rId7"/>
    <p:sldId id="603" r:id="rId8"/>
    <p:sldId id="573" r:id="rId9"/>
    <p:sldId id="593" r:id="rId10"/>
    <p:sldId id="571" r:id="rId11"/>
    <p:sldId id="594" r:id="rId12"/>
    <p:sldId id="570" r:id="rId13"/>
    <p:sldId id="572" r:id="rId14"/>
    <p:sldId id="574" r:id="rId15"/>
    <p:sldId id="575" r:id="rId16"/>
    <p:sldId id="604" r:id="rId17"/>
    <p:sldId id="576" r:id="rId18"/>
    <p:sldId id="577" r:id="rId19"/>
    <p:sldId id="583" r:id="rId20"/>
    <p:sldId id="605" r:id="rId21"/>
    <p:sldId id="601" r:id="rId22"/>
    <p:sldId id="608" r:id="rId23"/>
    <p:sldId id="578" r:id="rId24"/>
    <p:sldId id="609" r:id="rId25"/>
    <p:sldId id="610" r:id="rId26"/>
    <p:sldId id="606" r:id="rId27"/>
    <p:sldId id="596" r:id="rId28"/>
    <p:sldId id="579" r:id="rId29"/>
    <p:sldId id="595" r:id="rId30"/>
    <p:sldId id="614" r:id="rId31"/>
    <p:sldId id="613" r:id="rId32"/>
    <p:sldId id="612" r:id="rId33"/>
    <p:sldId id="581" r:id="rId34"/>
    <p:sldId id="599" r:id="rId35"/>
    <p:sldId id="616" r:id="rId36"/>
    <p:sldId id="584" r:id="rId37"/>
    <p:sldId id="585" r:id="rId38"/>
    <p:sldId id="586" r:id="rId39"/>
    <p:sldId id="598" r:id="rId40"/>
    <p:sldId id="588" r:id="rId41"/>
    <p:sldId id="589" r:id="rId42"/>
    <p:sldId id="592" r:id="rId43"/>
    <p:sldId id="29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02"/>
    <p:restoredTop sz="94597"/>
  </p:normalViewPr>
  <p:slideViewPr>
    <p:cSldViewPr snapToGrid="0" snapToObjects="1">
      <p:cViewPr varScale="1">
        <p:scale>
          <a:sx n="76" d="100"/>
          <a:sy n="76" d="100"/>
        </p:scale>
        <p:origin x="216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58386-F458-C54C-9B3C-383B72C8066E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04F9-DA4D-DF4F-90AA-10AA9D48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0EF-A9FE-CB47-BD39-1F7214D44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B2DC7-B7B9-374B-AFBF-631115617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E183-664E-FD47-9BE0-F68FA10A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CF6-0BFB-4A45-BC60-C552B4094FBA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A417D-DCF0-A548-B824-2ED64DC0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AB3D-024A-0542-9C1E-B7A507E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C58-01B0-F647-95AA-0ABDD1DC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32B84-5BF4-D640-A613-6B2F1F8F5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353E-D6E2-A04A-9051-A9A7B18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A2E6-53D0-7044-9C5C-D888401B926A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8B5A-6C58-D24D-B482-26A594AA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2F5C-6C13-E54B-839B-C053C637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D2D32-1EFA-664C-95F7-0229D922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689FD-7307-9F4F-B7DE-4781563F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8F4F-AB32-A948-87E9-C90D9212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D8C1-A423-D441-9466-1A6BE86ED96A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A8B9F-80A4-D346-A071-08B7BFC7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ECE05-472C-A84C-A76B-5BC50AC2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6EE-0904-2C47-B5F6-D0819684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23CD-4108-5C45-A108-24651334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E51F-5399-CD49-9AF2-19C7C673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03C0-770A-CD49-A3F4-3AA9673C96E6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DF03C-778C-4642-8D09-F30532AA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5F11-EA8F-F24B-9BE0-12AF12DB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600A-9AB3-CA49-8EE7-6A9BB6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B502-4C97-B34B-B1BA-FB5FE2B92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C2C1-E1E9-E545-8265-4B04B87A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1BD0-863D-CA4B-A88C-A4FD63FEB21E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9170-4EFA-9945-8C02-A104BF13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40AE-DFDB-B847-8CA9-DCAA4FCA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7098-E71C-2045-A2CC-35FF2EE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B00F-51CE-E849-9C29-AEB855DCA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7BEF9-2621-0B41-A70D-0D0C3B556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E668B-DABB-784A-AE86-A8CEEC2A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B2DF-92C8-F34F-9420-EB2AAEC5CFDD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1475A-D376-3E4C-A733-C89C503C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8E74E-8633-1746-8DA2-58EC0FED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B890-EF31-9C48-A20B-53A66F02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5E5E-61A2-8E43-A681-D98117EE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82C72-A08F-C84E-88FB-5B6694CD0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23B9C-B78E-C54C-BD74-9C70D6EE9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0261C-EFED-A441-BF41-C4DC5480A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E08D7-E246-3F42-AE07-5871C5E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96BF-120A-6544-B76B-E76CED6A7B0C}" type="datetime1">
              <a:rPr lang="en-US" smtClean="0"/>
              <a:t>9/5/19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C71FA-4C13-734A-BE56-C1B6C1AE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EC1D9-1EA4-7045-8EC2-D7C09ED4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C67-898F-1C4B-BCDA-0CE07F37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18187-F274-E24D-8374-ACFD7FC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EF2A-6760-6641-9428-2FAB5358B437}" type="datetime1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04C1F-7C95-5A47-BCDE-756876B2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D067C-E561-DA40-89E8-9C2E98C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9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5BC5C-7068-134D-94D7-59E20306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CDC0-31C5-F24B-B889-971D81492E50}" type="datetime1">
              <a:rPr lang="en-US" smtClean="0"/>
              <a:t>9/5/19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4D620-C017-E54B-B9E6-A22791E1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7894-86CF-B840-86B9-E9902CE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E957-A4F5-B541-991E-A9FA6962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27AE-F121-DC4F-BBDF-71D9C299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7FAF1-DF7F-BB4E-91B5-68378EB48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5FC38-358F-D84F-AD56-1B0A18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129F-ABBB-7242-95FD-0A4AD285376F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AEC2-6764-F146-9E19-AD0452E7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12F1-DE51-B048-A9E1-C6DFF0E9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CC93-86C1-D04A-9720-B715D1EB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A58D7-DE2C-5945-8A4B-79C54A937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D114-5E75-AC40-97CE-CEE1C97A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0141E-B3F0-5742-B14C-AE429942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0144-5361-2A41-9239-354C3EFD7C62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8486-4038-2F4B-BB46-124DFE74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E12F-7132-1148-A4CD-988F7403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5F0C-4E09-004C-9E24-AF767A55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28E5-9D46-5349-81C9-EF2B05CA8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8D57-07EB-F140-894C-1BD00C1FB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047A4-00B9-B142-BCDB-E9D816EF487A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8F4C-A690-8541-A694-B11AE96A4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E2EBE-55FF-4441-AC84-5A598583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en.wikipedia.org/wiki/List_of_television_stations_in_North_America_by_media_marke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policies/ad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policies/ads/restricted_content/political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business.facebook.com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BC98-871B-F043-98A5-680933763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Screen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24CF0-4E31-C64B-8C40-14EF0D9C3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43AB7-208F-6A4B-B03D-4C8ECE45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Aren’t Facebook Ads Better than Boosted Posts?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290D66-F8F6-9A4B-A951-F50B4BB16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6156" y="1699749"/>
            <a:ext cx="2618542" cy="261854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4F390E-DB67-C14E-999D-CF187CCA7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400" y="4939770"/>
            <a:ext cx="5181600" cy="1325563"/>
          </a:xfrm>
        </p:spPr>
        <p:txBody>
          <a:bodyPr/>
          <a:lstStyle/>
          <a:p>
            <a:r>
              <a:rPr lang="en-US" dirty="0"/>
              <a:t>Facebook ads are better (or worse) than boosted posts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128C119-1516-2E44-B1C9-26B6257305F2}"/>
              </a:ext>
            </a:extLst>
          </p:cNvPr>
          <p:cNvSpPr txBox="1">
            <a:spLocks/>
          </p:cNvSpPr>
          <p:nvPr/>
        </p:nvSpPr>
        <p:spPr>
          <a:xfrm>
            <a:off x="618066" y="3990309"/>
            <a:ext cx="42547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Lato" panose="020F0502020204030203" pitchFamily="34" charset="77"/>
                <a:ea typeface="Cooper Hewitt" pitchFamily="2" charset="77"/>
              </a:rPr>
              <a:t>Myths</a:t>
            </a:r>
            <a:endParaRPr lang="en-US" sz="2800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6C60C4F-7D80-014D-A49E-0254DA6A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6824" y="1716041"/>
            <a:ext cx="2626725" cy="2618542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4A5965B-2F76-5F43-ACC3-22F7048429C3}"/>
              </a:ext>
            </a:extLst>
          </p:cNvPr>
          <p:cNvSpPr txBox="1">
            <a:spLocks/>
          </p:cNvSpPr>
          <p:nvPr/>
        </p:nvSpPr>
        <p:spPr>
          <a:xfrm>
            <a:off x="6392334" y="4939770"/>
            <a:ext cx="5181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Boosted posts are the </a:t>
            </a:r>
            <a:r>
              <a:rPr lang="en-US" b="1" dirty="0"/>
              <a:t>same </a:t>
            </a:r>
            <a:r>
              <a:rPr lang="en-US" dirty="0"/>
              <a:t>as Facebook ads </a:t>
            </a:r>
          </a:p>
          <a:p>
            <a:r>
              <a:rPr lang="en-US" dirty="0"/>
              <a:t>They offer a simpler set of options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DD04EEFC-452A-5D4D-8FA7-08A6D396056B}"/>
              </a:ext>
            </a:extLst>
          </p:cNvPr>
          <p:cNvSpPr txBox="1">
            <a:spLocks/>
          </p:cNvSpPr>
          <p:nvPr/>
        </p:nvSpPr>
        <p:spPr>
          <a:xfrm>
            <a:off x="6498002" y="3990309"/>
            <a:ext cx="4855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Lato" panose="020F0502020204030203" pitchFamily="34" charset="77"/>
                <a:ea typeface="Cooper Hewitt" pitchFamily="2" charset="77"/>
              </a:rPr>
              <a:t>Facts</a:t>
            </a:r>
            <a:endParaRPr lang="en-US" sz="28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DFFE4D-2E63-244F-B00D-B7498591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38F1A-8F9C-3845-B09A-E637BFC3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C3308-843A-294D-8A90-8348BD19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3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Does a Boosted Post Look Like?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1214285-0DB8-5546-84D5-B1F902E2D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9765" y="1690688"/>
            <a:ext cx="628713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26335-DE27-2641-80A3-20DF107F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3210983" cy="349841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8C7C7-E033-4644-9C57-0A0FD03A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Objective or Goals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you want to send people to your website? </a:t>
            </a:r>
          </a:p>
          <a:p>
            <a:r>
              <a:rPr lang="en-US" dirty="0"/>
              <a:t>Do you want to get more people to like, comment, and share your post?</a:t>
            </a:r>
          </a:p>
          <a:p>
            <a:r>
              <a:rPr lang="en-US" dirty="0"/>
              <a:t>Do you want to get people to watch a video?</a:t>
            </a:r>
          </a:p>
          <a:p>
            <a:r>
              <a:rPr lang="en-US" dirty="0"/>
              <a:t>Do you want people to send you messages through Facebook Messenger?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FF5188-2BF6-614F-8E73-5A0F8E329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0024" y="1825625"/>
            <a:ext cx="3949700" cy="2095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537DD-9725-2645-8FCE-BF562B71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3D5604-0260-654F-9D71-231D6AD8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898" y="3922713"/>
            <a:ext cx="3886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53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Link Posts  = Access to Web Traffic Objective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2B3D30-1F90-3D47-8B8D-8B14E536AD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4930" y="1825625"/>
            <a:ext cx="4628140" cy="4351338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FD0141A-E703-0A4F-84D4-F71FA7D7D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2600" y="2839244"/>
            <a:ext cx="3860800" cy="23241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E481A-CAC6-8E4E-A5DE-FC2E5F66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4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Photo Posts = Access to Likes + Shares Only 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CF6950F-93B2-9C4A-A90C-15FC19182C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4201" y="1825625"/>
            <a:ext cx="4109597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9F24B4-4E28-7242-9732-A30C841657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0050" y="3144044"/>
            <a:ext cx="4025900" cy="1714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1C568-483F-2D40-BE1D-6CB6344E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68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When Does Each Objective Make Sense?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Want people to go to website or buy tickets to event. </a:t>
            </a:r>
            <a:r>
              <a:rPr lang="en-US" b="1" dirty="0"/>
              <a:t>Link Clicks</a:t>
            </a:r>
            <a:endParaRPr lang="en-US" dirty="0"/>
          </a:p>
          <a:p>
            <a:r>
              <a:rPr lang="en-US" dirty="0"/>
              <a:t>Celebrating someone’s life. </a:t>
            </a:r>
            <a:r>
              <a:rPr lang="en-US" b="1" dirty="0"/>
              <a:t>Shares + Likes</a:t>
            </a:r>
            <a:endParaRPr lang="en-US" dirty="0"/>
          </a:p>
          <a:p>
            <a:r>
              <a:rPr lang="en-US" dirty="0"/>
              <a:t>Want people to watch video. </a:t>
            </a:r>
            <a:r>
              <a:rPr lang="en-US" b="1" dirty="0"/>
              <a:t>Video Views.</a:t>
            </a:r>
            <a:endParaRPr lang="en-US" dirty="0"/>
          </a:p>
          <a:p>
            <a:r>
              <a:rPr lang="en-US" dirty="0"/>
              <a:t>Do you want people to send you messages through Facebook Messenger? </a:t>
            </a:r>
            <a:r>
              <a:rPr lang="en-US" b="1" dirty="0"/>
              <a:t>Usually doesn’t make sense.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FF5188-2BF6-614F-8E73-5A0F8E329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0024" y="1825625"/>
            <a:ext cx="3949700" cy="2095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537DD-9725-2645-8FCE-BF562B71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3D5604-0260-654F-9D71-231D6AD8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898" y="3922713"/>
            <a:ext cx="3886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Post Buttons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any posts that drives traffic to a website, you can choose from a number of buttons.</a:t>
            </a:r>
          </a:p>
          <a:p>
            <a:r>
              <a:rPr lang="en-US" dirty="0"/>
              <a:t>These reinforce your call to action: </a:t>
            </a:r>
          </a:p>
          <a:p>
            <a:pPr lvl="1"/>
            <a:r>
              <a:rPr lang="en-US" dirty="0"/>
              <a:t>Learn More</a:t>
            </a:r>
          </a:p>
          <a:p>
            <a:pPr lvl="1"/>
            <a:r>
              <a:rPr lang="en-US" dirty="0"/>
              <a:t>Sign Up</a:t>
            </a:r>
          </a:p>
          <a:p>
            <a:pPr lvl="1"/>
            <a:r>
              <a:rPr lang="en-US" dirty="0"/>
              <a:t>Get Directions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000831-E8FA-C04D-BB2E-BBF60BA63D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3550" y="2293144"/>
            <a:ext cx="3898900" cy="3416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1B4A6-0962-934A-AE73-BACEA139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7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Placements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is a fancy way of saying: where do you want the ads to run? 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Instagram</a:t>
            </a:r>
          </a:p>
          <a:p>
            <a:pPr lvl="1"/>
            <a:r>
              <a:rPr lang="en-US" dirty="0"/>
              <a:t>Facebook Messenger</a:t>
            </a:r>
          </a:p>
          <a:p>
            <a:r>
              <a:rPr lang="en-US" dirty="0"/>
              <a:t>Tip: Facebook will try to pick this for you! Don’t let them! Toggle “off” Automatic Placements</a:t>
            </a:r>
          </a:p>
          <a:p>
            <a:r>
              <a:rPr lang="en-US" dirty="0"/>
              <a:t>Think back to your audience’s technology habits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55667F-5C41-E048-9A62-00C37D6A7A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4122" y="404813"/>
            <a:ext cx="3949700" cy="1651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6F6FD-89DF-AA4E-8C1A-1EEBBD32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E9077C-6A8A-3345-839E-2EE06A77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122" y="2231231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4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Duration and Budget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Duration and Budget lets you define how long you want the ad to run, and what your total budget is.</a:t>
            </a:r>
          </a:p>
          <a:p>
            <a:r>
              <a:rPr lang="en-US" u="sng" dirty="0"/>
              <a:t>Scenario A: </a:t>
            </a:r>
            <a:r>
              <a:rPr lang="en-US" dirty="0"/>
              <a:t>4 days at $5-10 – works for most posts</a:t>
            </a:r>
          </a:p>
          <a:p>
            <a:r>
              <a:rPr lang="en-US" u="sng" dirty="0"/>
              <a:t>Scenario B: </a:t>
            </a:r>
            <a:r>
              <a:rPr lang="en-US" dirty="0"/>
              <a:t>10 days at $50 – for bigger events or outreach efforts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B4F494D-8F10-5B44-B397-E5C6631068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9100" y="1975644"/>
            <a:ext cx="3987800" cy="4051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32036-FF05-4448-AA19-A8850531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5085-FC6A-D14C-9270-637B47AB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Schedule of Upcoming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8F0D-4505-9F44-84CD-77752B10B8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</a:t>
            </a:r>
            <a:r>
              <a:rPr lang="mr-IN" dirty="0"/>
              <a:t> – </a:t>
            </a:r>
            <a:r>
              <a:rPr lang="en-US" dirty="0"/>
              <a:t>How to Set Up a Basic Website</a:t>
            </a:r>
          </a:p>
          <a:p>
            <a:r>
              <a:rPr lang="en-US" dirty="0"/>
              <a:t>2</a:t>
            </a:r>
            <a:r>
              <a:rPr lang="mr-IN" dirty="0"/>
              <a:t>– </a:t>
            </a:r>
            <a:r>
              <a:rPr lang="en-US" dirty="0"/>
              <a:t>Setting up a Facebook Page</a:t>
            </a:r>
          </a:p>
          <a:p>
            <a:r>
              <a:rPr lang="en-US" dirty="0"/>
              <a:t>3 </a:t>
            </a:r>
            <a:r>
              <a:rPr lang="mr-IN" b="1" dirty="0"/>
              <a:t>– </a:t>
            </a:r>
            <a:r>
              <a:rPr lang="en-US" dirty="0"/>
              <a:t>Using </a:t>
            </a:r>
            <a:r>
              <a:rPr lang="en-US" dirty="0" err="1"/>
              <a:t>Canva</a:t>
            </a:r>
            <a:r>
              <a:rPr lang="en-US" dirty="0"/>
              <a:t> to Create Marketing and Social Media Graphics</a:t>
            </a:r>
          </a:p>
          <a:p>
            <a:r>
              <a:rPr lang="en-US" dirty="0"/>
              <a:t>4 </a:t>
            </a:r>
            <a:r>
              <a:rPr lang="mr-IN" dirty="0"/>
              <a:t>– </a:t>
            </a:r>
            <a:r>
              <a:rPr lang="en-US" dirty="0"/>
              <a:t>Creating Email Newsletters with Mailchimp</a:t>
            </a:r>
          </a:p>
          <a:p>
            <a:r>
              <a:rPr lang="en-US" dirty="0"/>
              <a:t>5 </a:t>
            </a:r>
            <a:r>
              <a:rPr lang="mr-IN" dirty="0"/>
              <a:t>– </a:t>
            </a:r>
            <a:r>
              <a:rPr lang="en-US" dirty="0"/>
              <a:t>Best Practices for Writing Great Social Media Posts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86E9F-F6E4-7342-B264-FB40025813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 </a:t>
            </a:r>
            <a:r>
              <a:rPr lang="mr-IN" dirty="0"/>
              <a:t>– </a:t>
            </a:r>
            <a:r>
              <a:rPr lang="en-US" dirty="0"/>
              <a:t>Adapting Content to Save Time </a:t>
            </a:r>
          </a:p>
          <a:p>
            <a:r>
              <a:rPr lang="en-US" b="1" dirty="0"/>
              <a:t>7</a:t>
            </a:r>
            <a:r>
              <a:rPr lang="mr-IN" b="1" dirty="0"/>
              <a:t> – </a:t>
            </a:r>
            <a:r>
              <a:rPr lang="en-US" b="1" dirty="0"/>
              <a:t>Basics of Boosted Posts for Facebook to Reach New Audiences (TODAY)</a:t>
            </a:r>
          </a:p>
          <a:p>
            <a:r>
              <a:rPr lang="en-US" dirty="0"/>
              <a:t>8 </a:t>
            </a:r>
            <a:r>
              <a:rPr lang="mr-IN" dirty="0"/>
              <a:t>–</a:t>
            </a:r>
            <a:r>
              <a:rPr lang="en-US" dirty="0"/>
              <a:t> Outreach: Event Promotion Tactics (10/11)</a:t>
            </a:r>
          </a:p>
          <a:p>
            <a:r>
              <a:rPr lang="en-US" dirty="0"/>
              <a:t>9 </a:t>
            </a:r>
            <a:r>
              <a:rPr lang="mr-IN" dirty="0"/>
              <a:t>– </a:t>
            </a:r>
            <a:r>
              <a:rPr lang="en-US" dirty="0"/>
              <a:t>Using Local Search and Google Search to be Found (11/8)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AF5D-AE60-964F-B7B4-0DAF3350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8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B2E1F-D7A4-F54A-BC1B-4701BE5A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CA0D0-5BDC-9741-9CAC-14F0E7CF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Advertising is a Broad Medium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person can only see a limited number of ads per day.</a:t>
            </a:r>
          </a:p>
          <a:p>
            <a:r>
              <a:rPr lang="en-US" dirty="0"/>
              <a:t>There’s a lot of competition!</a:t>
            </a:r>
          </a:p>
          <a:p>
            <a:r>
              <a:rPr lang="en-US" dirty="0"/>
              <a:t>So our audience size also has to be pretty broad.</a:t>
            </a:r>
          </a:p>
          <a:p>
            <a:r>
              <a:rPr lang="en-US" dirty="0"/>
              <a:t>Shoot for audiences of 50,000+</a:t>
            </a:r>
          </a:p>
          <a:p>
            <a:r>
              <a:rPr lang="en-US" dirty="0"/>
              <a:t>Easiest way to do this is to target a television viewing area instead of a city.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3C0548-8850-204D-8586-BFC59B9920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233069" cy="4233069"/>
          </a:xfrm>
        </p:spPr>
      </p:pic>
    </p:spTree>
    <p:extLst>
      <p:ext uri="{BB962C8B-B14F-4D97-AF65-F5344CB8AC3E}">
        <p14:creationId xmlns:p14="http://schemas.microsoft.com/office/powerpoint/2010/main" val="401267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North Carolina TV Viewing Markets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Charlotte DMA</a:t>
            </a:r>
          </a:p>
          <a:p>
            <a:r>
              <a:rPr lang="en-US" dirty="0"/>
              <a:t>Raleigh-Durham DMA</a:t>
            </a:r>
          </a:p>
          <a:p>
            <a:r>
              <a:rPr lang="en-US" dirty="0"/>
              <a:t>Greensboro-High Point-Winston Salem DMA (abbrev.)</a:t>
            </a:r>
          </a:p>
          <a:p>
            <a:r>
              <a:rPr lang="en-US" dirty="0"/>
              <a:t>Greenville-New Bern-Washington DMA (abbrev.)</a:t>
            </a:r>
          </a:p>
          <a:p>
            <a:r>
              <a:rPr lang="en-US" dirty="0"/>
              <a:t>Wilmington DMA</a:t>
            </a:r>
          </a:p>
          <a:p>
            <a:r>
              <a:rPr lang="en-US" i="1" dirty="0"/>
              <a:t>Your television viewing market may be in a different state if you’re near the border: </a:t>
            </a:r>
            <a:r>
              <a:rPr lang="en-US" dirty="0">
                <a:hlinkClick r:id="rId2"/>
              </a:rPr>
              <a:t>https://en.wikipedia.org/wiki/List_of_television_stations_in_North_America_by_media_market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7977EE-465E-E14D-93AA-F620E64AB0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9434" y="1596730"/>
            <a:ext cx="1964834" cy="130988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979B95-8FA9-BB4B-9F5E-4D9416058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34" y="3077227"/>
            <a:ext cx="1964834" cy="919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889691-156A-B040-8623-534309987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434" y="4226544"/>
            <a:ext cx="2303344" cy="919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CE8094-E2BD-6C41-97CC-297CF76E6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778" y="1596730"/>
            <a:ext cx="3208910" cy="211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17571C-7969-5041-B0E6-03DDE1B93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434" y="5316594"/>
            <a:ext cx="4617637" cy="10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Audience Types: Our Fans vs. Growth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F4A106-6597-5F48-BDE9-F6539B00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924884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Our Fans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754561"/>
            <a:ext cx="5157787" cy="14351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People who like our page</a:t>
            </a:r>
          </a:p>
          <a:p>
            <a:r>
              <a:rPr lang="en-US" dirty="0"/>
              <a:t>People in our Facebook Group</a:t>
            </a:r>
          </a:p>
          <a:p>
            <a:r>
              <a:rPr lang="en-US" dirty="0"/>
              <a:t>People who visit our website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DE653B-7597-CF40-94E1-AA84EBA7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3924884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Growth Audiences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23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4784A7-4955-3B49-8EC1-961CDCFA4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754561"/>
            <a:ext cx="5183188" cy="14351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People who look like our fans</a:t>
            </a:r>
          </a:p>
          <a:p>
            <a:r>
              <a:rPr lang="en-US" dirty="0"/>
              <a:t>People who share common interests</a:t>
            </a:r>
          </a:p>
          <a:p>
            <a:r>
              <a:rPr lang="en-US" dirty="0"/>
              <a:t>People who have similar demographic characteristics (like Moms)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989D45-F486-0341-8E2D-B5D0C272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39" y="1599574"/>
            <a:ext cx="2667083" cy="2667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92B876-D826-DA4C-B695-B312FE1BA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044" y="1476374"/>
            <a:ext cx="2790283" cy="279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6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Who Do You Want to Reach?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Some boosted posts might be targeted to your fans…so that your meeting members see your posts and feel excited to participate.</a:t>
            </a:r>
          </a:p>
          <a:p>
            <a:r>
              <a:rPr lang="en-US" sz="2400" dirty="0"/>
              <a:t>Some boosted posts might be targeted to groups of people in your community such as: all of your neighbors, parents of small kids, people who share certain interests (like peace!)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62FE8F-8070-014D-9E18-8262094E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7ABA8F-01DF-1F4A-9374-D97D4D5D1E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624" r="432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2197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You Can Boost a Post to More than One Audience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Boost the Post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Hit the “Boost Again” 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a different audience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EBA25C-EB7A-D44D-ABC7-229B12543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3917" y="1825625"/>
            <a:ext cx="3578166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039D0-0299-EF40-98AC-BCB18DFB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95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People Who Like Our Page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26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53466D8-1311-D74F-BACC-2676BC788A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You can specify geographic location.</a:t>
            </a:r>
          </a:p>
          <a:p>
            <a:r>
              <a:rPr lang="en-US" dirty="0"/>
              <a:t>Good audience for distributing your content and keeping people informed and engaged.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F1D1A16-17B1-4B46-AB06-EABD3A19A3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88944" y="2563019"/>
            <a:ext cx="3949700" cy="3568700"/>
          </a:xfrm>
        </p:spPr>
      </p:pic>
    </p:spTree>
    <p:extLst>
      <p:ext uri="{BB962C8B-B14F-4D97-AF65-F5344CB8AC3E}">
        <p14:creationId xmlns:p14="http://schemas.microsoft.com/office/powerpoint/2010/main" val="253990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People in Your Local Audience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based off of the address that you’ve set on your page.</a:t>
            </a:r>
          </a:p>
          <a:p>
            <a:r>
              <a:rPr lang="en-US" dirty="0"/>
              <a:t>You can set a certain radius – 1 mile, 3 miles, 10 miles, etc. </a:t>
            </a:r>
          </a:p>
          <a:p>
            <a:r>
              <a:rPr lang="en-US" dirty="0"/>
              <a:t>You can optionally set an age range as well.</a:t>
            </a:r>
          </a:p>
          <a:p>
            <a:r>
              <a:rPr lang="en-US" dirty="0"/>
              <a:t>Good audience for getting foot traffic – for Trunk or Treat, BBQs, special speakers, etc.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2D553-161A-1048-AD77-00AC5923E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8950" y="2032794"/>
            <a:ext cx="3848100" cy="3937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0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Creating A New Audience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can create and save new audiences that share certain demographic characteristics or interests</a:t>
            </a:r>
          </a:p>
          <a:p>
            <a:r>
              <a:rPr lang="en-US" dirty="0"/>
              <a:t>Save the audience to be able to access it anytime</a:t>
            </a:r>
          </a:p>
          <a:p>
            <a:r>
              <a:rPr lang="en-US" dirty="0"/>
              <a:t>Make sure to give it a good name that you’ll remember later 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92110F-EA76-F143-8730-EC480B1F8C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4500" y="2216944"/>
            <a:ext cx="3937000" cy="3568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FF71D-8C97-C94B-BC6A-B3850096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20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Some Helpful Audiences: Parents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Hit “Browse” under detailed targeting</a:t>
            </a:r>
          </a:p>
          <a:p>
            <a:r>
              <a:rPr lang="en-US" dirty="0"/>
              <a:t>Select “All Parents” or specific age range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A58277-93F3-5D49-93E4-72317632F0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03542"/>
            <a:ext cx="5181600" cy="319550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FF71D-8C97-C94B-BC6A-B3850096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4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Learning Objectives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Get step-by-step instructions on how to boost Facebook posts (we’ll talk through it first, then do a demonstration)</a:t>
            </a:r>
          </a:p>
          <a:p>
            <a:r>
              <a:rPr lang="en-US" dirty="0"/>
              <a:t>Understand when you should consider boosting a post, and for how much money</a:t>
            </a:r>
          </a:p>
          <a:p>
            <a:r>
              <a:rPr lang="en-US" dirty="0"/>
              <a:t>Be able to define the differences and similarities between Boosted Posts and other Facebook ads</a:t>
            </a:r>
          </a:p>
          <a:p>
            <a:r>
              <a:rPr lang="en-US" dirty="0"/>
              <a:t>Learn how to set up target audiences</a:t>
            </a:r>
          </a:p>
          <a:p>
            <a:r>
              <a:rPr lang="en-US" dirty="0"/>
              <a:t>Examine advertising objectives, calls to action, and advertising schedules within a boosted post</a:t>
            </a:r>
          </a:p>
          <a:p>
            <a:r>
              <a:rPr lang="en-US" dirty="0"/>
              <a:t> Look at sample boosted post results and interpret them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05A8E-3B34-4744-B2AE-6B7B70FA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4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Some Helpful Audiences: Students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can target people who are currently attending certain colleges (Schools)</a:t>
            </a:r>
          </a:p>
          <a:p>
            <a:r>
              <a:rPr lang="en-US" dirty="0"/>
              <a:t>People who work at colleges (Employers)</a:t>
            </a:r>
          </a:p>
          <a:p>
            <a:r>
              <a:rPr lang="en-US" dirty="0"/>
              <a:t>Alumni and Community Members (Interests)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FF71D-8C97-C94B-BC6A-B3850096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0DF286-AE7D-5A45-825C-90AAE9BA2E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2700" y="1481402"/>
            <a:ext cx="5181600" cy="174258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097C6-F216-A245-A450-C0A3CFED7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374119"/>
            <a:ext cx="57023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92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Some Helpful Audiences: Multicultural Affinity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are trying to do outreach in a community that has a large African American, Asian American, or Hispanic population, this can help you reach those folks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FF71D-8C97-C94B-BC6A-B3850096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1291966-ABB8-3147-A1C9-A3FC87B48C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009682"/>
            <a:ext cx="5181600" cy="1983223"/>
          </a:xfrm>
        </p:spPr>
      </p:pic>
    </p:spTree>
    <p:extLst>
      <p:ext uri="{BB962C8B-B14F-4D97-AF65-F5344CB8AC3E}">
        <p14:creationId xmlns:p14="http://schemas.microsoft.com/office/powerpoint/2010/main" val="3002857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Some Helpful Audiences: Interests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People who have an interest in:</a:t>
            </a:r>
          </a:p>
          <a:p>
            <a:pPr lvl="1"/>
            <a:r>
              <a:rPr lang="en-US" dirty="0"/>
              <a:t>Certain television stations or radio stations (NPR, PBS)</a:t>
            </a:r>
          </a:p>
          <a:p>
            <a:pPr lvl="1"/>
            <a:r>
              <a:rPr lang="en-US" dirty="0"/>
              <a:t>People who are interested in Quakerism, Peace, or Mission Work</a:t>
            </a:r>
          </a:p>
          <a:p>
            <a:pPr lvl="1"/>
            <a:r>
              <a:rPr lang="en-US" dirty="0"/>
              <a:t>People who are interested in Service Organizations (Rotary International) or Charity Organizations (American Red Cross)</a:t>
            </a:r>
          </a:p>
          <a:p>
            <a:pPr lvl="1"/>
            <a:r>
              <a:rPr lang="en-US" dirty="0"/>
              <a:t>People who follow other Christian denominations (United Methodists Volunteers in Action)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FF71D-8C97-C94B-BC6A-B3850096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120568-97F9-EE4C-9391-8C55A70311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872857"/>
            <a:ext cx="5181600" cy="2256874"/>
          </a:xfrm>
        </p:spPr>
      </p:pic>
    </p:spTree>
    <p:extLst>
      <p:ext uri="{BB962C8B-B14F-4D97-AF65-F5344CB8AC3E}">
        <p14:creationId xmlns:p14="http://schemas.microsoft.com/office/powerpoint/2010/main" val="3798061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Geographic Targets, Gender, and Age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While television targets are nice and broad, you can also target by city and even zip code!</a:t>
            </a:r>
          </a:p>
          <a:p>
            <a:r>
              <a:rPr lang="en-US" dirty="0"/>
              <a:t>In most cases, I’d advise not narrowing the audience by age or gender so that you can keep it as broad as possible</a:t>
            </a:r>
          </a:p>
          <a:p>
            <a:r>
              <a:rPr lang="en-US" dirty="0"/>
              <a:t>In some cases (Quaker Men, Quaker Women), it might make sense to narrow a bit but keep an eye on the audience size.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42B35A-135B-8D4E-994C-A2DF7A456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8600" y="3563144"/>
            <a:ext cx="4368800" cy="876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D451C-C299-5145-83A3-62078930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61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F3F8C-0682-AA47-A772-EEF03162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02EE9-EB2F-0447-93CD-74ED21E45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95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Boosted Posts vs. Boosted Events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F4A106-6597-5F48-BDE9-F6539B00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924884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Boosted Events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754561"/>
            <a:ext cx="5157787" cy="14351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Helps build awareness</a:t>
            </a:r>
          </a:p>
          <a:p>
            <a:r>
              <a:rPr lang="en-US" dirty="0"/>
              <a:t>Integrates with Eventbrite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DE653B-7597-CF40-94E1-AA84EBA7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3924884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latin typeface="Lato" panose="020F0502020204030203" pitchFamily="34" charset="77"/>
                <a:ea typeface="Cooper Hewitt" pitchFamily="2" charset="77"/>
              </a:rPr>
              <a:t>Boosted Posts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CEF4E-94A0-FB46-B27C-3D460354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35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14784A7-4955-3B49-8EC1-961CDCFA4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754561"/>
            <a:ext cx="5183188" cy="14351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you are selling tickets on your website, choose this option and drive traffic to your website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CAE41-F8D2-4941-B73B-50955BCB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752016"/>
            <a:ext cx="26543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69696-304E-B14B-A7AA-ED70F7E4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1493545"/>
            <a:ext cx="3276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82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Advertising Policies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most common reason an ad will not be approved is if there is too much text in the image</a:t>
            </a:r>
          </a:p>
          <a:p>
            <a:r>
              <a:rPr lang="en-US" dirty="0"/>
              <a:t>Avoid graphics that look like newspaper circulars or flyers</a:t>
            </a:r>
          </a:p>
          <a:p>
            <a:r>
              <a:rPr lang="en-US" dirty="0"/>
              <a:t>Use simple graphics and photography</a:t>
            </a:r>
          </a:p>
          <a:p>
            <a:r>
              <a:rPr lang="en-US" dirty="0"/>
              <a:t>Test your image here: </a:t>
            </a:r>
            <a:r>
              <a:rPr lang="en-US" sz="2200" dirty="0"/>
              <a:t>https://</a:t>
            </a:r>
            <a:r>
              <a:rPr lang="en-US" sz="2200" dirty="0" err="1"/>
              <a:t>facebook.com</a:t>
            </a:r>
            <a:r>
              <a:rPr lang="en-US" sz="2200" dirty="0"/>
              <a:t>/ads/tools/</a:t>
            </a:r>
            <a:r>
              <a:rPr lang="en-US" sz="2200" dirty="0" err="1"/>
              <a:t>text_overlay</a:t>
            </a:r>
            <a:endParaRPr lang="en-US" sz="2200" dirty="0"/>
          </a:p>
          <a:p>
            <a:r>
              <a:rPr lang="en-US" dirty="0"/>
              <a:t>The word “you” sometimes also triggers ad rejection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139ECF-6045-5948-A214-42277D4F1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1730" y="1825625"/>
            <a:ext cx="2922540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BB9BF-AA17-BC40-BDA8-919A127B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74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More on That…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EA00BB-2007-EB4E-B503-0E11D9922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1268" y="254533"/>
            <a:ext cx="6423344" cy="365573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EB280-50EB-1F41-AA6F-CFD66AB6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987DC-ED0C-5348-98C1-73708EC1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68" y="4026620"/>
            <a:ext cx="6423344" cy="19270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6557EA-AADC-DA42-9EED-1A3E90367E8D}"/>
              </a:ext>
            </a:extLst>
          </p:cNvPr>
          <p:cNvSpPr txBox="1"/>
          <p:nvPr/>
        </p:nvSpPr>
        <p:spPr>
          <a:xfrm>
            <a:off x="838200" y="1690688"/>
            <a:ext cx="3926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OK: Looking for Quakers near you? </a:t>
            </a:r>
          </a:p>
          <a:p>
            <a:r>
              <a:rPr lang="en-US" dirty="0"/>
              <a:t>OK: Learn about Quaker values</a:t>
            </a:r>
          </a:p>
          <a:p>
            <a:r>
              <a:rPr lang="en-US" dirty="0"/>
              <a:t>Not okay: Are you Quaker?</a:t>
            </a:r>
          </a:p>
          <a:p>
            <a:r>
              <a:rPr lang="en-US" dirty="0"/>
              <a:t>Not okay: Meet other Quakers</a:t>
            </a:r>
          </a:p>
          <a:p>
            <a:endParaRPr lang="en-US" dirty="0"/>
          </a:p>
          <a:p>
            <a:r>
              <a:rPr lang="en-US" dirty="0"/>
              <a:t>OK: Referencing Quakers</a:t>
            </a:r>
          </a:p>
          <a:p>
            <a:r>
              <a:rPr lang="en-US" dirty="0"/>
              <a:t>Not okay: Implying that the viewer is Quaker</a:t>
            </a:r>
          </a:p>
          <a:p>
            <a:endParaRPr lang="en-US" dirty="0"/>
          </a:p>
          <a:p>
            <a:r>
              <a:rPr lang="en-US" dirty="0"/>
              <a:t>Here’s the full set of policies:</a:t>
            </a:r>
          </a:p>
          <a:p>
            <a:r>
              <a:rPr lang="en-US" dirty="0">
                <a:hlinkClick r:id="rId4"/>
              </a:rPr>
              <a:t>https://www.facebook.com/policies/ads/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49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“Issues of Public Importance”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Recently Facebook also started flagging posts with “issues of public importance”</a:t>
            </a:r>
          </a:p>
          <a:p>
            <a:r>
              <a:rPr lang="en-US" dirty="0"/>
              <a:t>Those include:</a:t>
            </a:r>
          </a:p>
          <a:p>
            <a:pPr lvl="1"/>
            <a:r>
              <a:rPr lang="en-US" dirty="0"/>
              <a:t>civil and social rights</a:t>
            </a:r>
          </a:p>
          <a:p>
            <a:pPr lvl="1"/>
            <a:r>
              <a:rPr lang="en-US" dirty="0"/>
              <a:t>crime</a:t>
            </a:r>
          </a:p>
          <a:p>
            <a:pPr lvl="1"/>
            <a:r>
              <a:rPr lang="en-US" dirty="0"/>
              <a:t>economy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environmental politics</a:t>
            </a:r>
          </a:p>
          <a:p>
            <a:pPr lvl="1"/>
            <a:r>
              <a:rPr lang="en-US" dirty="0"/>
              <a:t>guns</a:t>
            </a:r>
          </a:p>
          <a:p>
            <a:pPr lvl="1"/>
            <a:r>
              <a:rPr lang="en-US" dirty="0"/>
              <a:t>health</a:t>
            </a:r>
          </a:p>
          <a:p>
            <a:pPr lvl="1"/>
            <a:r>
              <a:rPr lang="en-US" dirty="0"/>
              <a:t>immigration</a:t>
            </a:r>
          </a:p>
          <a:p>
            <a:pPr lvl="1"/>
            <a:r>
              <a:rPr lang="en-US" dirty="0"/>
              <a:t>political values and governance</a:t>
            </a:r>
          </a:p>
          <a:p>
            <a:pPr lvl="1"/>
            <a:r>
              <a:rPr lang="en-US" dirty="0"/>
              <a:t>security and foreign policy</a:t>
            </a:r>
          </a:p>
          <a:p>
            <a:r>
              <a:rPr lang="en-US" dirty="0"/>
              <a:t>To boost posts on those topics, you have to verify your identify with a state ID, and take a few other steps: </a:t>
            </a:r>
            <a:r>
              <a:rPr lang="en-US" dirty="0">
                <a:hlinkClick r:id="rId2"/>
              </a:rPr>
              <a:t>https://www.facebook.com/policies/ads/restricted_content/political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693817-850B-B74D-B4F6-385C700B2C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5315" y="1825625"/>
            <a:ext cx="3035370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D8D371-C132-5547-A768-E52F2679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13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is a Pixel?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pixel is a little bit of code a web developer can put on every page of your website</a:t>
            </a:r>
          </a:p>
          <a:p>
            <a:r>
              <a:rPr lang="en-US" dirty="0"/>
              <a:t>Can help you make an audience of website visitors or people who look like your website visitors</a:t>
            </a:r>
          </a:p>
          <a:p>
            <a:r>
              <a:rPr lang="en-US" dirty="0"/>
              <a:t>More advanced – don’t need to worry about this if you are just getting started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B857B8-A78B-C840-994F-A1E6F81B9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803" r="72059" b="15814"/>
          <a:stretch/>
        </p:blipFill>
        <p:spPr>
          <a:xfrm>
            <a:off x="7323667" y="1825625"/>
            <a:ext cx="3378200" cy="387209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F88BB-340F-1546-ABDD-0CD78165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4C455-5AFA-5C48-8F85-7767616A7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231ED-55E2-9F42-9003-758CCBF4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29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Editing, Rescheduling, and Deleting Boosts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EBC8AB-3BC5-1B49-A5BD-6AC242A7B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081" y="1825625"/>
            <a:ext cx="6575837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265FDA-5953-DE43-817B-9BF25924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57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Interpreting Results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884125-5F56-1946-812C-A374E2849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593" y="1825625"/>
            <a:ext cx="6888814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9B4E7-AD7A-994B-98D6-134F0544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94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36AE1-3D62-C143-BC67-C298427EB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493D9-25CD-5646-BBD3-56A41053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3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A97C5C-222F-8E47-9DF2-FD1460D7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12092-778D-244E-9E63-871DDB4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2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696D9-FA28-CE46-B51D-B7294777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DB3A-FAC2-F44A-AD13-A4F1CE725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14" y="21065"/>
            <a:ext cx="9758171" cy="68369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26DBAF-9067-5749-BE46-EDD88A3B05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 Tool for Outreach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3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Who Do You Want to Reach?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How old are they?</a:t>
            </a:r>
          </a:p>
          <a:p>
            <a:r>
              <a:rPr lang="en-US" sz="1800"/>
              <a:t>What’s their family status?</a:t>
            </a:r>
          </a:p>
          <a:p>
            <a:r>
              <a:rPr lang="en-US" sz="1800"/>
              <a:t>Where do they live? How far might they drive to get to you?</a:t>
            </a:r>
          </a:p>
          <a:p>
            <a:r>
              <a:rPr lang="en-US" sz="1800"/>
              <a:t>What are their interests? What sorts of radio stations or TV stations do they listen to? How do they spend their free time?</a:t>
            </a:r>
          </a:p>
          <a:p>
            <a:r>
              <a:rPr lang="en-US" sz="1800"/>
              <a:t>What are their technology habits?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62FE8F-8070-014D-9E18-8262094E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7ABA8F-01DF-1F4A-9374-D97D4D5D1E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624" r="432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850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Would You Like People to Do?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Buy a ticket</a:t>
            </a:r>
          </a:p>
          <a:p>
            <a:r>
              <a:rPr lang="en-US" sz="2200" dirty="0"/>
              <a:t>Attend an event</a:t>
            </a:r>
          </a:p>
          <a:p>
            <a:r>
              <a:rPr lang="en-US" sz="2200" dirty="0"/>
              <a:t>Gain understanding of who you are and what you’re all about</a:t>
            </a:r>
          </a:p>
          <a:p>
            <a:r>
              <a:rPr lang="en-US" sz="2200" dirty="0"/>
              <a:t>Get excited to join in</a:t>
            </a:r>
          </a:p>
          <a:p>
            <a:r>
              <a:rPr lang="en-US" sz="2200" dirty="0"/>
              <a:t>Tell their friends</a:t>
            </a:r>
          </a:p>
          <a:p>
            <a:r>
              <a:rPr lang="en-US" sz="2200" dirty="0"/>
              <a:t>Visit your website</a:t>
            </a:r>
          </a:p>
          <a:p>
            <a:pPr lvl="1"/>
            <a:endParaRPr lang="en-US" sz="18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62FE8F-8070-014D-9E18-8262094E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5B02F4-51C6-7B42-B7F6-38859EADE5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77" r="37276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490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Why Boosted Posts?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Helps you reach fans of your Facebook page</a:t>
            </a:r>
          </a:p>
          <a:p>
            <a:r>
              <a:rPr lang="en-US" sz="1800"/>
              <a:t>Helps you reach people you don’t know yet in your community</a:t>
            </a:r>
          </a:p>
          <a:p>
            <a:r>
              <a:rPr lang="en-US" sz="1800"/>
              <a:t>Costs very little - $5+</a:t>
            </a:r>
          </a:p>
          <a:p>
            <a:r>
              <a:rPr lang="en-US" sz="1800"/>
              <a:t>Easy to do – should take about 5 minutes at the most</a:t>
            </a:r>
          </a:p>
          <a:p>
            <a:r>
              <a:rPr lang="en-US" sz="1800"/>
              <a:t>69% of US Adults use Facebook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84506E-CA28-974A-9042-97AC557D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E27367-8FAC-5843-8C46-472B544625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B131039-87FA-A94C-9D84-4905EB301F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281" r="266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788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Do You Need to Get Started?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93933" cy="4351338"/>
          </a:xfrm>
        </p:spPr>
        <p:txBody>
          <a:bodyPr>
            <a:normAutofit/>
          </a:bodyPr>
          <a:lstStyle/>
          <a:p>
            <a:r>
              <a:rPr lang="en-US" dirty="0"/>
              <a:t>To boost a post you need to have access to a Facebook Page</a:t>
            </a:r>
          </a:p>
          <a:p>
            <a:r>
              <a:rPr lang="en-US" dirty="0"/>
              <a:t>You also need to have an advertising account</a:t>
            </a:r>
          </a:p>
          <a:p>
            <a:pPr lvl="1"/>
            <a:r>
              <a:rPr lang="en-US" b="1" dirty="0"/>
              <a:t>Personal Facebook Account: </a:t>
            </a:r>
            <a:r>
              <a:rPr lang="en-US" dirty="0"/>
              <a:t>Go to: Manage Ads to get started.</a:t>
            </a:r>
          </a:p>
          <a:p>
            <a:pPr lvl="1"/>
            <a:r>
              <a:rPr lang="en-US" b="1" dirty="0"/>
              <a:t>Facebook Business Manager: </a:t>
            </a:r>
            <a:r>
              <a:rPr lang="en-US" dirty="0"/>
              <a:t>Go to </a:t>
            </a:r>
            <a:r>
              <a:rPr lang="en-US" dirty="0">
                <a:hlinkClick r:id="rId2"/>
              </a:rPr>
              <a:t>business.facebook.com </a:t>
            </a:r>
            <a:r>
              <a:rPr lang="en-US" dirty="0"/>
              <a:t>to get started</a:t>
            </a:r>
            <a:endParaRPr lang="en-US" b="1" dirty="0"/>
          </a:p>
          <a:p>
            <a:r>
              <a:rPr lang="en-US" dirty="0"/>
              <a:t>You cannot boost posts within a Group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3EB2DC-2B6D-BB48-A911-97A77C4068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82089" y="1825625"/>
            <a:ext cx="3482621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57DF8-3748-8147-A54F-88FEC884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5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1611</Words>
  <Application>Microsoft Macintosh PowerPoint</Application>
  <PresentationFormat>Widescreen</PresentationFormat>
  <Paragraphs>227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Lato</vt:lpstr>
      <vt:lpstr>Office Theme</vt:lpstr>
      <vt:lpstr>Title Screen</vt:lpstr>
      <vt:lpstr>Schedule of Upcoming Sessions</vt:lpstr>
      <vt:lpstr>Learning Objectives</vt:lpstr>
      <vt:lpstr>PowerPoint Presentation</vt:lpstr>
      <vt:lpstr>PowerPoint Presentation</vt:lpstr>
      <vt:lpstr>Who Do You Want to Reach?</vt:lpstr>
      <vt:lpstr>What Would You Like People to Do?</vt:lpstr>
      <vt:lpstr>Why Boosted Posts?</vt:lpstr>
      <vt:lpstr>What Do You Need to Get Started?</vt:lpstr>
      <vt:lpstr>Aren’t Facebook Ads Better than Boosted Posts?</vt:lpstr>
      <vt:lpstr>PowerPoint Presentation</vt:lpstr>
      <vt:lpstr>What Does a Boosted Post Look Like?</vt:lpstr>
      <vt:lpstr>Objective or Goals</vt:lpstr>
      <vt:lpstr>Link Posts  = Access to Web Traffic Objective</vt:lpstr>
      <vt:lpstr>Photo Posts = Access to Likes + Shares Only </vt:lpstr>
      <vt:lpstr>When Does Each Objective Make Sense?</vt:lpstr>
      <vt:lpstr>Post Buttons</vt:lpstr>
      <vt:lpstr>Placements</vt:lpstr>
      <vt:lpstr>Duration and Budget</vt:lpstr>
      <vt:lpstr>PowerPoint Presentation</vt:lpstr>
      <vt:lpstr>Advertising is a Broad Medium</vt:lpstr>
      <vt:lpstr>North Carolina TV Viewing Markets</vt:lpstr>
      <vt:lpstr>Audience Types: Our Fans vs. Growth</vt:lpstr>
      <vt:lpstr>Who Do You Want to Reach?</vt:lpstr>
      <vt:lpstr>You Can Boost a Post to More than One Audience</vt:lpstr>
      <vt:lpstr>People Who Like Our Page</vt:lpstr>
      <vt:lpstr>People in Your Local Audience</vt:lpstr>
      <vt:lpstr>Creating A New Audience</vt:lpstr>
      <vt:lpstr>Some Helpful Audiences: Parents</vt:lpstr>
      <vt:lpstr>Some Helpful Audiences: Students</vt:lpstr>
      <vt:lpstr>Some Helpful Audiences: Multicultural Affinity</vt:lpstr>
      <vt:lpstr>Some Helpful Audiences: Interests</vt:lpstr>
      <vt:lpstr>Geographic Targets, Gender, and Age</vt:lpstr>
      <vt:lpstr>PowerPoint Presentation</vt:lpstr>
      <vt:lpstr>Boosted Posts vs. Boosted Events</vt:lpstr>
      <vt:lpstr>Advertising Policies</vt:lpstr>
      <vt:lpstr>More on That…</vt:lpstr>
      <vt:lpstr>“Issues of Public Importance”</vt:lpstr>
      <vt:lpstr>What is a Pixel?</vt:lpstr>
      <vt:lpstr>Editing, Rescheduling, and Deleting Boosts</vt:lpstr>
      <vt:lpstr>Interpreting Results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Screen</dc:title>
  <dc:creator>Sarah Best-Wilson</dc:creator>
  <cp:lastModifiedBy>Sarah Best-Wilson</cp:lastModifiedBy>
  <cp:revision>11</cp:revision>
  <dcterms:created xsi:type="dcterms:W3CDTF">2019-09-05T20:52:32Z</dcterms:created>
  <dcterms:modified xsi:type="dcterms:W3CDTF">2019-09-05T23:00:15Z</dcterms:modified>
</cp:coreProperties>
</file>