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74" r:id="rId3"/>
    <p:sldId id="298" r:id="rId4"/>
    <p:sldId id="542" r:id="rId5"/>
    <p:sldId id="296" r:id="rId6"/>
    <p:sldId id="569" r:id="rId7"/>
    <p:sldId id="570" r:id="rId8"/>
    <p:sldId id="342" r:id="rId9"/>
    <p:sldId id="341" r:id="rId10"/>
    <p:sldId id="571" r:id="rId11"/>
    <p:sldId id="343" r:id="rId12"/>
    <p:sldId id="573" r:id="rId13"/>
    <p:sldId id="574" r:id="rId14"/>
    <p:sldId id="575" r:id="rId15"/>
    <p:sldId id="576" r:id="rId16"/>
    <p:sldId id="259" r:id="rId17"/>
    <p:sldId id="346" r:id="rId18"/>
    <p:sldId id="579" r:id="rId19"/>
    <p:sldId id="360" r:id="rId20"/>
    <p:sldId id="580" r:id="rId21"/>
    <p:sldId id="350" r:id="rId22"/>
    <p:sldId id="362" r:id="rId23"/>
    <p:sldId id="581" r:id="rId24"/>
    <p:sldId id="578" r:id="rId25"/>
    <p:sldId id="356" r:id="rId26"/>
    <p:sldId id="582" r:id="rId27"/>
    <p:sldId id="585" r:id="rId28"/>
    <p:sldId id="583" r:id="rId29"/>
    <p:sldId id="588" r:id="rId30"/>
    <p:sldId id="586" r:id="rId31"/>
    <p:sldId id="587" r:id="rId32"/>
    <p:sldId id="572" r:id="rId33"/>
    <p:sldId id="589" r:id="rId34"/>
    <p:sldId id="550" r:id="rId35"/>
    <p:sldId id="528" r:id="rId36"/>
    <p:sldId id="457" r:id="rId37"/>
    <p:sldId id="591" r:id="rId38"/>
    <p:sldId id="592" r:id="rId39"/>
    <p:sldId id="593" r:id="rId40"/>
    <p:sldId id="594" r:id="rId41"/>
    <p:sldId id="555" r:id="rId42"/>
    <p:sldId id="595" r:id="rId43"/>
    <p:sldId id="596" r:id="rId44"/>
    <p:sldId id="288" r:id="rId45"/>
    <p:sldId id="269" r:id="rId46"/>
    <p:sldId id="560" r:id="rId47"/>
    <p:sldId id="597" r:id="rId48"/>
    <p:sldId id="562" r:id="rId49"/>
    <p:sldId id="29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52"/>
    <p:restoredTop sz="94588"/>
  </p:normalViewPr>
  <p:slideViewPr>
    <p:cSldViewPr snapToGrid="0" snapToObjects="1">
      <p:cViewPr varScale="1">
        <p:scale>
          <a:sx n="106" d="100"/>
          <a:sy n="106" d="100"/>
        </p:scale>
        <p:origin x="24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58386-F458-C54C-9B3C-383B72C8066E}" type="datetimeFigureOut">
              <a:rPr lang="en-US" smtClean="0"/>
              <a:t>8/16/19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04F9-DA4D-DF4F-90AA-10AA9D48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10EF-A9FE-CB47-BD39-1F7214D44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B2DC7-B7B9-374B-AFBF-631115617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E183-664E-FD47-9BE0-F68FA10A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A417D-DCF0-A548-B824-2ED64DC0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AB3D-024A-0542-9C1E-B7A507E2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C58-01B0-F647-95AA-0ABDD1DC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32B84-5BF4-D640-A613-6B2F1F8F5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4353E-D6E2-A04A-9051-A9A7B18E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8B5A-6C58-D24D-B482-26A594AA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2F5C-6C13-E54B-839B-C053C637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6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D2D32-1EFA-664C-95F7-0229D922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689FD-7307-9F4F-B7DE-4781563F5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8F4F-AB32-A948-87E9-C90D9212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A8B9F-80A4-D346-A071-08B7BFC7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ECE05-472C-A84C-A76B-5BC50AC2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16EE-0904-2C47-B5F6-D0819684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C23CD-4108-5C45-A108-24651334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E51F-5399-CD49-9AF2-19C7C673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DF03C-778C-4642-8D09-F30532AA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5F11-EA8F-F24B-9BE0-12AF12DB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600A-9AB3-CA49-8EE7-6A9BB6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B502-4C97-B34B-B1BA-FB5FE2B92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6C2C1-E1E9-E545-8265-4B04B87A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9170-4EFA-9945-8C02-A104BF13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40AE-DFDB-B847-8CA9-DCAA4FCA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7098-E71C-2045-A2CC-35FF2EED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B00F-51CE-E849-9C29-AEB855DCA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7BEF9-2621-0B41-A70D-0D0C3B556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E668B-DABB-784A-AE86-A8CEEC2A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1475A-D376-3E4C-A733-C89C503C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8E74E-8633-1746-8DA2-58EC0FED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B890-EF31-9C48-A20B-53A66F02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05E5E-61A2-8E43-A681-D98117EE2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82C72-A08F-C84E-88FB-5B6694CD0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23B9C-B78E-C54C-BD74-9C70D6EE9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0261C-EFED-A441-BF41-C4DC5480A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E08D7-E246-3F42-AE07-5871C5E5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C71FA-4C13-734A-BE56-C1B6C1AE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EC1D9-1EA4-7045-8EC2-D7C09ED4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7C67-898F-1C4B-BCDA-0CE07F37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18187-F274-E24D-8374-ACFD7FCF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04C1F-7C95-5A47-BCDE-756876B2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D067C-E561-DA40-89E8-9C2E98C0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9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5BC5C-7068-134D-94D7-59E20306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4D620-C017-E54B-B9E6-A22791E1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07894-86CF-B840-86B9-E9902CEB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E957-A4F5-B541-991E-A9FA6962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27AE-F121-DC4F-BBDF-71D9C299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7FAF1-DF7F-BB4E-91B5-68378EB48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5FC38-358F-D84F-AD56-1B0A18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AEC2-6764-F146-9E19-AD0452E7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312F1-DE51-B048-A9E1-C6DFF0E9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CC93-86C1-D04A-9720-B715D1EB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A58D7-DE2C-5945-8A4B-79C54A937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D114-5E75-AC40-97CE-CEE1C97AE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0141E-B3F0-5742-B14C-AE429942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8486-4038-2F4B-BB46-124DFE74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9E12F-7132-1148-A4CD-988F7403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5F0C-4E09-004C-9E24-AF767A55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828E5-9D46-5349-81C9-EF2B05CA8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8D57-07EB-F140-894C-1BD00C1FB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E78D-40E4-5340-967D-B8F662B392D3}" type="datetimeFigureOut">
              <a:rPr lang="en-US" smtClean="0"/>
              <a:t>8/16/19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8F4C-A690-8541-A694-B11AE96A4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E2EBE-55FF-4441-AC84-5A5985835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sproutsocial.com/uploads/Sprout-Social-Hashtag-Holidays-2019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xxxx@gmail.com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BC98-871B-F043-98A5-680933763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Screen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24CF0-4E31-C64B-8C40-14EF0D9C3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C824F-3623-5048-9832-0AEC14106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EDFEB-DA89-6946-AA26-DCEEE65E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938BD-4D07-CF43-ACC2-60CEAE074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 of Content Buckets: Meeting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Events (Recurring Events, Special Events, Community Events, Events for Families, Vacation Bible School)</a:t>
            </a:r>
          </a:p>
          <a:p>
            <a:pPr>
              <a:buFont typeface="Wingdings" charset="2"/>
              <a:buChar char="q"/>
            </a:pPr>
            <a:r>
              <a:rPr lang="en-US" dirty="0"/>
              <a:t> Our Mission and Beliefs</a:t>
            </a:r>
          </a:p>
          <a:p>
            <a:pPr>
              <a:buFont typeface="Wingdings" charset="2"/>
              <a:buChar char="q"/>
            </a:pPr>
            <a:r>
              <a:rPr lang="en-US" dirty="0"/>
              <a:t> Meet Our Leadership &amp; Staff</a:t>
            </a:r>
          </a:p>
          <a:p>
            <a:pPr>
              <a:buFont typeface="Wingdings" charset="2"/>
              <a:buChar char="q"/>
            </a:pPr>
            <a:r>
              <a:rPr lang="en-US" dirty="0"/>
              <a:t> Music</a:t>
            </a:r>
          </a:p>
          <a:p>
            <a:pPr>
              <a:buFont typeface="Wingdings" charset="2"/>
              <a:buChar char="q"/>
            </a:pPr>
            <a:r>
              <a:rPr lang="en-US" dirty="0"/>
              <a:t> Weekly Message</a:t>
            </a:r>
          </a:p>
          <a:p>
            <a:pPr>
              <a:buFont typeface="Wingdings" charset="2"/>
              <a:buChar char="q"/>
            </a:pPr>
            <a:r>
              <a:rPr lang="en-US" dirty="0"/>
              <a:t> Information for New People	</a:t>
            </a:r>
          </a:p>
          <a:p>
            <a:pPr>
              <a:buFont typeface="Wingdings" charset="2"/>
              <a:buChar char="q"/>
            </a:pPr>
            <a:r>
              <a:rPr lang="en-US" dirty="0"/>
              <a:t> Kids Ministry / Families</a:t>
            </a:r>
          </a:p>
          <a:p>
            <a:pPr>
              <a:buFont typeface="Wingdings" charset="2"/>
              <a:buChar char="q"/>
            </a:pPr>
            <a:r>
              <a:rPr lang="en-US" dirty="0"/>
              <a:t> Youth Ministry / Teens</a:t>
            </a:r>
          </a:p>
          <a:p>
            <a:pPr>
              <a:buFont typeface="Wingdings" charset="2"/>
              <a:buChar char="q"/>
            </a:pPr>
            <a:r>
              <a:rPr lang="en-US" dirty="0"/>
              <a:t> Adult Ministry</a:t>
            </a:r>
          </a:p>
          <a:p>
            <a:pPr>
              <a:buFont typeface="Wingdings" charset="2"/>
              <a:buChar char="q"/>
            </a:pPr>
            <a:r>
              <a:rPr lang="en-US" dirty="0"/>
              <a:t> Worship Ministry</a:t>
            </a:r>
          </a:p>
          <a:p>
            <a:pPr>
              <a:buFont typeface="Wingdings" charset="2"/>
              <a:buChar char="q"/>
            </a:pPr>
            <a:r>
              <a:rPr lang="en-US" dirty="0"/>
              <a:t> Outreach</a:t>
            </a:r>
          </a:p>
          <a:p>
            <a:pPr>
              <a:buFont typeface="Wingdings" charset="2"/>
              <a:buChar char="q"/>
            </a:pPr>
            <a:r>
              <a:rPr lang="en-US" dirty="0"/>
              <a:t> Missions</a:t>
            </a:r>
          </a:p>
          <a:p>
            <a:pPr>
              <a:buFont typeface="Wingdings" charset="2"/>
              <a:buChar char="q"/>
            </a:pPr>
            <a:r>
              <a:rPr lang="en-US" dirty="0"/>
              <a:t> Call to Action: Join Us</a:t>
            </a:r>
          </a:p>
          <a:p>
            <a:pPr>
              <a:buFont typeface="Wingdings" charset="2"/>
              <a:buChar char="q"/>
            </a:pPr>
            <a:r>
              <a:rPr lang="en-US" dirty="0"/>
              <a:t> Call to Action: Sign Up for Newsletter</a:t>
            </a:r>
          </a:p>
          <a:p>
            <a:pPr>
              <a:buFont typeface="Wingdings" charset="2"/>
              <a:buChar char="q"/>
            </a:pPr>
            <a:r>
              <a:rPr lang="en-US" dirty="0"/>
              <a:t> Call to Action: Give</a:t>
            </a:r>
          </a:p>
          <a:p>
            <a:pPr>
              <a:buFont typeface="Wingdings" charset="2"/>
              <a:buChar char="q"/>
            </a:pPr>
            <a:r>
              <a:rPr lang="en-US" dirty="0"/>
              <a:t> Life Celebrations and Milestones</a:t>
            </a:r>
          </a:p>
          <a:p>
            <a:pPr>
              <a:buFont typeface="Wingdings" charset="2"/>
              <a:buChar char="q"/>
            </a:pPr>
            <a:r>
              <a:rPr lang="en-US" dirty="0"/>
              <a:t> Inspiration</a:t>
            </a:r>
          </a:p>
          <a:p>
            <a:pPr>
              <a:buFont typeface="Wingdings" charset="2"/>
              <a:buChar char="q"/>
            </a:pPr>
            <a:r>
              <a:rPr lang="en-US" dirty="0"/>
              <a:t> Social Fellowship Groups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06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0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73A07-5C79-1741-9976-3A11FE87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85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Step Two: Get Everyone Together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 other churches I’ve worked at, content planning typically includes:</a:t>
            </a:r>
          </a:p>
          <a:p>
            <a:pPr lvl="1"/>
            <a:r>
              <a:rPr lang="en-US" sz="3200" dirty="0"/>
              <a:t>A communications committee</a:t>
            </a:r>
          </a:p>
          <a:p>
            <a:pPr lvl="1"/>
            <a:r>
              <a:rPr lang="en-US" sz="3200" dirty="0"/>
              <a:t>OR a combination of paid staff (minister) and volunteers</a:t>
            </a:r>
          </a:p>
        </p:txBody>
      </p:sp>
    </p:spTree>
    <p:extLst>
      <p:ext uri="{BB962C8B-B14F-4D97-AF65-F5344CB8AC3E}">
        <p14:creationId xmlns:p14="http://schemas.microsoft.com/office/powerpoint/2010/main" val="174296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3BB3-2A7E-9C41-9CAB-80E76E65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Does It Look Like?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38C-7D37-9248-B8CB-0A8E4B15CC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Gathering in a meeting room or social hall with a whiteboard, chalkboard, or paper taped to the wall</a:t>
            </a:r>
          </a:p>
          <a:p>
            <a:r>
              <a:rPr lang="en-US" dirty="0"/>
              <a:t>You can do this activity once a quarter (every three months) in about an hour</a:t>
            </a:r>
          </a:p>
          <a:p>
            <a:r>
              <a:rPr lang="en-US" dirty="0"/>
              <a:t>Or you can do this activity once a month in about 30 minutes a month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991115-45BE-CC49-83DD-C8BB861394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9957" y="411020"/>
            <a:ext cx="4053843" cy="6028410"/>
          </a:xfrm>
        </p:spPr>
      </p:pic>
    </p:spTree>
    <p:extLst>
      <p:ext uri="{BB962C8B-B14F-4D97-AF65-F5344CB8AC3E}">
        <p14:creationId xmlns:p14="http://schemas.microsoft.com/office/powerpoint/2010/main" val="1448855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3BB3-2A7E-9C41-9CAB-80E76E65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Two Rules for Success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38C-7D37-9248-B8CB-0A8E4B15CC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Plan TOPICS, not social media content. </a:t>
            </a:r>
            <a:br>
              <a:rPr lang="en-US" b="1" dirty="0"/>
            </a:br>
            <a:r>
              <a:rPr lang="en-US" dirty="0"/>
              <a:t>This keeps the meeting short, and keeps you from getting bogged down in the details of what type of social media post you’re going to do.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Brainstorm, then edit. </a:t>
            </a:r>
            <a:br>
              <a:rPr lang="en-US" b="1" dirty="0"/>
            </a:br>
            <a:r>
              <a:rPr lang="en-US" dirty="0"/>
              <a:t>It’s easy to erase something or cross-something out if you don’t have time, but hard if you “step on other people’s lightbulbs.”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259A92-D8B3-084F-8E53-5E6B6F58D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148" r="8982"/>
          <a:stretch/>
        </p:blipFill>
        <p:spPr>
          <a:xfrm>
            <a:off x="6908800" y="1690687"/>
            <a:ext cx="4445000" cy="4117445"/>
          </a:xfrm>
        </p:spPr>
      </p:pic>
    </p:spTree>
    <p:extLst>
      <p:ext uri="{BB962C8B-B14F-4D97-AF65-F5344CB8AC3E}">
        <p14:creationId xmlns:p14="http://schemas.microsoft.com/office/powerpoint/2010/main" val="20802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3B26CC-CDB6-D949-868D-D32B952E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70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Six Key Questions: Plan Topics for a Month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What’s coming up this month? Are there topics related to our content buckets list we can talk about this month?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we want people to do as a result of seeing our social media posts this month?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evidence or metrics tells us if they took that action?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What’s going on in our audience’s life this month?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broader conversations are happening outside of our meeting?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Who can help us get the word out this month?</a:t>
            </a:r>
          </a:p>
        </p:txBody>
      </p:sp>
    </p:spTree>
    <p:extLst>
      <p:ext uri="{BB962C8B-B14F-4D97-AF65-F5344CB8AC3E}">
        <p14:creationId xmlns:p14="http://schemas.microsoft.com/office/powerpoint/2010/main" val="232164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47DBE-6F92-3041-96D0-91A26BDE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Lato" panose="020F0502020204030203" pitchFamily="34" charset="77"/>
                <a:ea typeface="Cooper Hewitt" pitchFamily="2" charset="77"/>
              </a:rPr>
              <a:t>1. What’s Coming Up This Month? </a:t>
            </a:r>
            <a:br>
              <a:rPr lang="en-US" sz="3600" b="1" dirty="0">
                <a:latin typeface="Lato" panose="020F0502020204030203" pitchFamily="34" charset="77"/>
                <a:ea typeface="Cooper Hewitt" pitchFamily="2" charset="77"/>
              </a:rPr>
            </a:br>
            <a:r>
              <a:rPr lang="en-US" sz="3600" b="1" dirty="0">
                <a:latin typeface="Lato" panose="020F0502020204030203" pitchFamily="34" charset="77"/>
                <a:ea typeface="Cooper Hewitt" pitchFamily="2" charset="77"/>
              </a:rPr>
              <a:t>Are There Topics Related to Our Content Buckets We Can Talk About?</a:t>
            </a:r>
            <a:endParaRPr lang="en-US" sz="3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1D09120-F230-8845-A8C9-3754E6B2AF8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782706"/>
              </p:ext>
            </p:extLst>
          </p:nvPr>
        </p:nvGraphicFramePr>
        <p:xfrm>
          <a:off x="838200" y="2350559"/>
          <a:ext cx="5181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4134985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Content Buckets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13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564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Families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95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Meet Our Staff and Leadership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188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Calls to Action: Sign Up for Our Newsletter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63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Information for New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66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Youth Ministry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39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5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Weekly Message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31596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5679F39-714D-8F42-BC0E-3989672D89F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99581664"/>
              </p:ext>
            </p:extLst>
          </p:nvPr>
        </p:nvGraphicFramePr>
        <p:xfrm>
          <a:off x="6172200" y="2350559"/>
          <a:ext cx="53594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9400">
                  <a:extLst>
                    <a:ext uri="{9D8B030D-6E8A-4147-A177-3AD203B41FA5}">
                      <a16:colId xmlns:a16="http://schemas.microsoft.com/office/drawing/2014/main" val="3891463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79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Join Us for Weekly Worship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087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 Up for Fall Sunday School Classes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496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Meet Our Youth Minister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332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Sign Up for Our Newsletter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462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Are Our Services? Like?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320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 Wash Fundraiser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75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Story about recent Mission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185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Listen To Our Weekly Message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220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386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2. What Do We Want People to Do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numCol="1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Join Us For Weekly Worship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Sign Up for Sunday School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Sign Up for Our Newsletter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Weekly Message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5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5085-FC6A-D14C-9270-637B47AB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Schedule of Upcoming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8F0D-4505-9F44-84CD-77752B10B8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</a:t>
            </a:r>
            <a:r>
              <a:rPr lang="mr-IN" dirty="0"/>
              <a:t> – </a:t>
            </a:r>
            <a:r>
              <a:rPr lang="en-US" dirty="0"/>
              <a:t>How to Set Up a Basic Website</a:t>
            </a:r>
          </a:p>
          <a:p>
            <a:r>
              <a:rPr lang="en-US" dirty="0"/>
              <a:t>2</a:t>
            </a:r>
            <a:r>
              <a:rPr lang="mr-IN" dirty="0"/>
              <a:t>– </a:t>
            </a:r>
            <a:r>
              <a:rPr lang="en-US" dirty="0"/>
              <a:t>Setting up a Facebook Page</a:t>
            </a:r>
          </a:p>
          <a:p>
            <a:r>
              <a:rPr lang="en-US" dirty="0"/>
              <a:t>3 </a:t>
            </a:r>
            <a:r>
              <a:rPr lang="mr-IN" b="1" dirty="0"/>
              <a:t>– </a:t>
            </a:r>
            <a:r>
              <a:rPr lang="en-US" dirty="0"/>
              <a:t>Using </a:t>
            </a:r>
            <a:r>
              <a:rPr lang="en-US" dirty="0" err="1"/>
              <a:t>Canva</a:t>
            </a:r>
            <a:r>
              <a:rPr lang="en-US" dirty="0"/>
              <a:t> to Create Marketing and Social Media Graphics</a:t>
            </a:r>
          </a:p>
          <a:p>
            <a:r>
              <a:rPr lang="en-US" dirty="0"/>
              <a:t>4 </a:t>
            </a:r>
            <a:r>
              <a:rPr lang="mr-IN" dirty="0"/>
              <a:t>– </a:t>
            </a:r>
            <a:r>
              <a:rPr lang="en-US" dirty="0"/>
              <a:t>Creating Email Newsletters with Mailchimp</a:t>
            </a:r>
          </a:p>
          <a:p>
            <a:r>
              <a:rPr lang="en-US" dirty="0"/>
              <a:t>5 </a:t>
            </a:r>
            <a:r>
              <a:rPr lang="mr-IN" dirty="0"/>
              <a:t>– </a:t>
            </a:r>
            <a:r>
              <a:rPr lang="en-US" dirty="0"/>
              <a:t>Best Practices for Writing Great Social Media Posts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86E9F-F6E4-7342-B264-FB40025813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6 </a:t>
            </a:r>
            <a:r>
              <a:rPr lang="mr-IN" b="1" dirty="0"/>
              <a:t>– </a:t>
            </a:r>
            <a:r>
              <a:rPr lang="en-US" b="1" dirty="0"/>
              <a:t>Adapting Content to Save Time (TODAY)</a:t>
            </a:r>
          </a:p>
          <a:p>
            <a:r>
              <a:rPr lang="en-US" dirty="0"/>
              <a:t>7</a:t>
            </a:r>
            <a:r>
              <a:rPr lang="mr-IN" dirty="0"/>
              <a:t> – </a:t>
            </a:r>
            <a:r>
              <a:rPr lang="en-US" dirty="0"/>
              <a:t>Basics of Boosted Posts for Facebook to Reach New Audiences (9/13)</a:t>
            </a:r>
          </a:p>
          <a:p>
            <a:r>
              <a:rPr lang="en-US" dirty="0"/>
              <a:t>8 </a:t>
            </a:r>
            <a:r>
              <a:rPr lang="mr-IN" dirty="0"/>
              <a:t>–</a:t>
            </a:r>
            <a:r>
              <a:rPr lang="en-US" dirty="0"/>
              <a:t> Outreach: Event Promotion Tactics (10/11)</a:t>
            </a:r>
          </a:p>
          <a:p>
            <a:r>
              <a:rPr lang="en-US" dirty="0"/>
              <a:t>9 </a:t>
            </a:r>
            <a:r>
              <a:rPr lang="mr-IN" dirty="0"/>
              <a:t>– </a:t>
            </a:r>
            <a:r>
              <a:rPr lang="en-US" dirty="0"/>
              <a:t>Using Local Search and Google Search to be Found (11/8)</a:t>
            </a:r>
          </a:p>
        </p:txBody>
      </p:sp>
    </p:spTree>
    <p:extLst>
      <p:ext uri="{BB962C8B-B14F-4D97-AF65-F5344CB8AC3E}">
        <p14:creationId xmlns:p14="http://schemas.microsoft.com/office/powerpoint/2010/main" val="1204989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3. How Do We Know If They Did That?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numCol="1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Worship Attendance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Visits to Sunday School Page on 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Sunday School Registrations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Mailing List Growth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“Listens” to audio file or video views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60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8A2386-4AE3-D243-827E-BA09AD03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4. What’s Happening in My Audience’s Life?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139A-2C6B-004E-80DF-2D42D54D5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know what’s happening in your audience’s life this time of year, you can create highly relevant content that speaks to them.</a:t>
            </a:r>
          </a:p>
          <a:p>
            <a:pPr lvl="1"/>
            <a:r>
              <a:rPr lang="en-US" b="1" dirty="0"/>
              <a:t>Holidays: </a:t>
            </a:r>
            <a:r>
              <a:rPr lang="en-US" dirty="0"/>
              <a:t>Mother’s Day, Father’s Day</a:t>
            </a:r>
          </a:p>
          <a:p>
            <a:pPr lvl="1"/>
            <a:r>
              <a:rPr lang="en-US" b="1" dirty="0"/>
              <a:t>Social Media Holidays: </a:t>
            </a:r>
            <a:r>
              <a:rPr lang="en-US" dirty="0"/>
              <a:t>May the 4th – Star Wars Day</a:t>
            </a:r>
          </a:p>
          <a:p>
            <a:pPr lvl="1"/>
            <a:r>
              <a:rPr lang="en-US" dirty="0">
                <a:hlinkClick r:id="rId2"/>
              </a:rPr>
              <a:t>https://media.sproutsocial.com/uploads/Sprout-Social-Hashtag-Holidays-2019.pdf</a:t>
            </a:r>
            <a:endParaRPr lang="en-US" dirty="0"/>
          </a:p>
          <a:p>
            <a:pPr lvl="1"/>
            <a:r>
              <a:rPr lang="en-US" b="1" dirty="0"/>
              <a:t>Life Celebrations: </a:t>
            </a:r>
            <a:r>
              <a:rPr lang="en-US" dirty="0"/>
              <a:t>When are students graduating? Going back to school? What are people stressing out about at this time of year? Celebrating? Is it wedding season? </a:t>
            </a:r>
          </a:p>
          <a:p>
            <a:pPr lvl="1"/>
            <a:r>
              <a:rPr lang="en-US" b="1" dirty="0"/>
              <a:t>Church Calendar: </a:t>
            </a:r>
            <a:r>
              <a:rPr lang="en-US" dirty="0"/>
              <a:t>Advent, Easter</a:t>
            </a:r>
          </a:p>
        </p:txBody>
      </p:sp>
    </p:spTree>
    <p:extLst>
      <p:ext uri="{BB962C8B-B14F-4D97-AF65-F5344CB8AC3E}">
        <p14:creationId xmlns:p14="http://schemas.microsoft.com/office/powerpoint/2010/main" val="408847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5. Broader Conversations?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Are there hashtags people are using to talk about things that are happening outside of your organization?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Tapping into these conversations can bring your content to a broader audience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D67A2-09EF-5347-94DF-1102AEF870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#</a:t>
            </a:r>
            <a:r>
              <a:rPr lang="en-US" dirty="0" err="1"/>
              <a:t>FathersDay</a:t>
            </a:r>
            <a:endParaRPr lang="en-US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#</a:t>
            </a:r>
            <a:r>
              <a:rPr lang="en-US" dirty="0" err="1"/>
              <a:t>NationalSiblingsDay</a:t>
            </a:r>
            <a:endParaRPr lang="en-US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#LLWS (Little League World Series)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#Oscars2019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#</a:t>
            </a:r>
            <a:r>
              <a:rPr lang="en-US" dirty="0" err="1"/>
              <a:t>MusicMonday</a:t>
            </a:r>
            <a:endParaRPr lang="en-US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#</a:t>
            </a:r>
            <a:r>
              <a:rPr lang="en-US" dirty="0" err="1"/>
              <a:t>MadisonWI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30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6. Who Can Help Us Get the Word Out This Month?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Are you working with any partner organizations this month?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Are you volunteering at any organizations?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Did your meeting appear in the media recently?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Are there other meetings that you’re working with this month?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D67A2-09EF-5347-94DF-1102AEF870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Tag those partners in your social media posts to help get that content in front of their audiences, too!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Examples: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/>
              <a:t>American Red Cross</a:t>
            </a:r>
            <a:r>
              <a:rPr lang="en-US" dirty="0"/>
              <a:t> blood drive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/>
              <a:t>Friends Church of North Carolina </a:t>
            </a:r>
            <a:r>
              <a:rPr lang="en-US" dirty="0"/>
              <a:t>event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/>
              <a:t>Name of Meeting </a:t>
            </a:r>
            <a:r>
              <a:rPr lang="en-US" dirty="0"/>
              <a:t>BBQ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To benefit </a:t>
            </a:r>
            <a:r>
              <a:rPr lang="en-US" b="1" dirty="0"/>
              <a:t>Community Soup Kitchen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6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Sample Plan for a Month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Events and Content Buckets:</a:t>
            </a:r>
          </a:p>
          <a:p>
            <a:pPr lvl="1"/>
            <a:r>
              <a:rPr lang="en-US" dirty="0"/>
              <a:t>Call to Action: Join Us for Weekly Worship</a:t>
            </a:r>
          </a:p>
          <a:p>
            <a:pPr lvl="1"/>
            <a:r>
              <a:rPr lang="en-US" dirty="0"/>
              <a:t>Families: Sign Up for Fall Sunday School Classes</a:t>
            </a:r>
          </a:p>
          <a:p>
            <a:pPr lvl="1"/>
            <a:r>
              <a:rPr lang="en-US" dirty="0"/>
              <a:t>Meet Our Youth Minister</a:t>
            </a:r>
          </a:p>
          <a:p>
            <a:pPr lvl="1"/>
            <a:r>
              <a:rPr lang="en-US" dirty="0"/>
              <a:t>Listen to Our Latest Message</a:t>
            </a:r>
          </a:p>
          <a:p>
            <a:pPr lvl="1"/>
            <a:r>
              <a:rPr lang="en-US" dirty="0"/>
              <a:t>Sign Up for Our Newsletter</a:t>
            </a:r>
          </a:p>
          <a:p>
            <a:pPr lvl="1"/>
            <a:r>
              <a:rPr lang="en-US" dirty="0"/>
              <a:t>For New People: What Are Our Services Like?</a:t>
            </a:r>
          </a:p>
          <a:p>
            <a:pPr lvl="1"/>
            <a:r>
              <a:rPr lang="en-US" dirty="0"/>
              <a:t>Youth Group</a:t>
            </a:r>
          </a:p>
          <a:p>
            <a:pPr lvl="1"/>
            <a:r>
              <a:rPr lang="en-US" dirty="0"/>
              <a:t>Recent Mission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What Do We Want People To Do?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Join Us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Sign Up for Our Newsletter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Sign Up for Sunday School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What Evidence Do We Have?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Attendance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Increase in Email List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Visits to Sunday School Page on 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What’s Happening This Month?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Summer Vacation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Back to School Preparation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What Broader Conversations Are Happening?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dirty="0" err="1"/>
              <a:t>BackToSchool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Who Can Help Us Get the Word Out This Month?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Org we partnered with on Mission Trip</a:t>
            </a:r>
          </a:p>
        </p:txBody>
      </p:sp>
    </p:spTree>
    <p:extLst>
      <p:ext uri="{BB962C8B-B14F-4D97-AF65-F5344CB8AC3E}">
        <p14:creationId xmlns:p14="http://schemas.microsoft.com/office/powerpoint/2010/main" val="1940350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66" y="1244599"/>
            <a:ext cx="7484534" cy="561340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BFEFD10-6C2B-4C41-A59D-FA720AE14D5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Lato" panose="020F0502020204030203" pitchFamily="34" charset="77"/>
                <a:ea typeface="Cooper Hewitt" pitchFamily="2" charset="77"/>
              </a:rPr>
              <a:t>Six Key Questions Worksheet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75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70006-A081-1C44-AE86-C57FA901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64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Step Four: Plan Topics for a Month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Take your topics and put them on a calendar</a:t>
            </a:r>
          </a:p>
          <a:p>
            <a:r>
              <a:rPr lang="en-US" sz="3200" dirty="0"/>
              <a:t>Avoid Sundays and Mondays</a:t>
            </a:r>
          </a:p>
          <a:p>
            <a:r>
              <a:rPr lang="en-US" sz="3200" dirty="0"/>
              <a:t>It can take up to 24 hours for people to see a post so don’t post about an event the same day, post a couple of days ahead of time</a:t>
            </a:r>
          </a:p>
          <a:p>
            <a:r>
              <a:rPr lang="en-US" sz="3200" dirty="0"/>
              <a:t>Put in any time-specific events first, then fill in the rest with content bucket ideas</a:t>
            </a:r>
          </a:p>
        </p:txBody>
      </p:sp>
    </p:spTree>
    <p:extLst>
      <p:ext uri="{BB962C8B-B14F-4D97-AF65-F5344CB8AC3E}">
        <p14:creationId xmlns:p14="http://schemas.microsoft.com/office/powerpoint/2010/main" val="109512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0DBA0-59EB-9846-8E0E-7785C9C5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C1248-5BDB-7341-B62C-7DA600305435}"/>
              </a:ext>
            </a:extLst>
          </p:cNvPr>
          <p:cNvSpPr txBox="1"/>
          <p:nvPr/>
        </p:nvSpPr>
        <p:spPr>
          <a:xfrm>
            <a:off x="626533" y="2150533"/>
            <a:ext cx="264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 us for weekly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274EF-7DEB-3A41-8E6F-70D1489EBCEC}"/>
              </a:ext>
            </a:extLst>
          </p:cNvPr>
          <p:cNvSpPr txBox="1"/>
          <p:nvPr/>
        </p:nvSpPr>
        <p:spPr>
          <a:xfrm>
            <a:off x="626533" y="2519865"/>
            <a:ext cx="299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 Up for Fall Sunday 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B4DB7-1B71-014E-AF2B-949C9477E6F4}"/>
              </a:ext>
            </a:extLst>
          </p:cNvPr>
          <p:cNvSpPr txBox="1"/>
          <p:nvPr/>
        </p:nvSpPr>
        <p:spPr>
          <a:xfrm>
            <a:off x="626533" y="2889197"/>
            <a:ext cx="252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Meet Our Youth Minister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1D05-7414-C84E-BBF6-11E081CD401F}"/>
              </a:ext>
            </a:extLst>
          </p:cNvPr>
          <p:cNvSpPr txBox="1"/>
          <p:nvPr/>
        </p:nvSpPr>
        <p:spPr>
          <a:xfrm>
            <a:off x="609600" y="3213207"/>
            <a:ext cx="289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Listen To Our Latest 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B3D4B-A887-E040-B4B6-15F185B3CA67}"/>
              </a:ext>
            </a:extLst>
          </p:cNvPr>
          <p:cNvSpPr txBox="1"/>
          <p:nvPr/>
        </p:nvSpPr>
        <p:spPr>
          <a:xfrm>
            <a:off x="626533" y="3537217"/>
            <a:ext cx="270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 Up for Our Newsletter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81C64-D89A-5A45-8CDF-848D3EAEC929}"/>
              </a:ext>
            </a:extLst>
          </p:cNvPr>
          <p:cNvSpPr txBox="1"/>
          <p:nvPr/>
        </p:nvSpPr>
        <p:spPr>
          <a:xfrm>
            <a:off x="626533" y="3867630"/>
            <a:ext cx="208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 For New 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5A06A-C45B-564D-BAF6-ECC649540F2E}"/>
              </a:ext>
            </a:extLst>
          </p:cNvPr>
          <p:cNvSpPr txBox="1"/>
          <p:nvPr/>
        </p:nvSpPr>
        <p:spPr>
          <a:xfrm>
            <a:off x="609600" y="4225757"/>
            <a:ext cx="230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Youth Group Car Wash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8AC7C-E4DD-C045-A68A-ECFA7ABD9231}"/>
              </a:ext>
            </a:extLst>
          </p:cNvPr>
          <p:cNvSpPr txBox="1"/>
          <p:nvPr/>
        </p:nvSpPr>
        <p:spPr>
          <a:xfrm>
            <a:off x="626533" y="4573354"/>
            <a:ext cx="281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from Recent 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BAD54-3FE0-8741-BDB1-47C2E3163C9F}"/>
              </a:ext>
            </a:extLst>
          </p:cNvPr>
          <p:cNvSpPr txBox="1"/>
          <p:nvPr/>
        </p:nvSpPr>
        <p:spPr>
          <a:xfrm>
            <a:off x="8570095" y="3089194"/>
            <a:ext cx="9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Sign Up for Fall Sunday School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4EF70-5C09-4D4E-B260-F2ADB5766432}"/>
              </a:ext>
            </a:extLst>
          </p:cNvPr>
          <p:cNvSpPr txBox="1"/>
          <p:nvPr/>
        </p:nvSpPr>
        <p:spPr>
          <a:xfrm>
            <a:off x="8588428" y="2250195"/>
            <a:ext cx="9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Happy Fourth of July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31687-9F0F-6A4E-BB97-D84DE1D02805}"/>
              </a:ext>
            </a:extLst>
          </p:cNvPr>
          <p:cNvSpPr txBox="1"/>
          <p:nvPr/>
        </p:nvSpPr>
        <p:spPr>
          <a:xfrm>
            <a:off x="8570095" y="3948758"/>
            <a:ext cx="9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Join Us for Weekly Worship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CC306F-B77D-6143-B4D7-14E5FFAD5A0F}"/>
              </a:ext>
            </a:extLst>
          </p:cNvPr>
          <p:cNvSpPr txBox="1"/>
          <p:nvPr/>
        </p:nvSpPr>
        <p:spPr>
          <a:xfrm>
            <a:off x="8588428" y="4823555"/>
            <a:ext cx="9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Listen to Our Message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DF3BB4-E5DE-014B-9821-160BE5140F41}"/>
              </a:ext>
            </a:extLst>
          </p:cNvPr>
          <p:cNvSpPr txBox="1"/>
          <p:nvPr/>
        </p:nvSpPr>
        <p:spPr>
          <a:xfrm>
            <a:off x="6392381" y="3105834"/>
            <a:ext cx="9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Meet Our Youth Minister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950B5-4626-164C-B447-4509F1436691}"/>
              </a:ext>
            </a:extLst>
          </p:cNvPr>
          <p:cNvSpPr txBox="1"/>
          <p:nvPr/>
        </p:nvSpPr>
        <p:spPr>
          <a:xfrm>
            <a:off x="10906895" y="4698000"/>
            <a:ext cx="912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Youth Car Wash Happens Today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616073-AE3C-3547-8B7B-407C42F1A341}"/>
              </a:ext>
            </a:extLst>
          </p:cNvPr>
          <p:cNvSpPr txBox="1"/>
          <p:nvPr/>
        </p:nvSpPr>
        <p:spPr>
          <a:xfrm>
            <a:off x="6409072" y="3948758"/>
            <a:ext cx="9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Youth Car Wash Reminder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2119B-102F-A244-9BF5-DD7D4FCB1BB5}"/>
              </a:ext>
            </a:extLst>
          </p:cNvPr>
          <p:cNvSpPr txBox="1"/>
          <p:nvPr/>
        </p:nvSpPr>
        <p:spPr>
          <a:xfrm>
            <a:off x="6409072" y="4823555"/>
            <a:ext cx="9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Info For New People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3F993D-A9CB-FA41-AAE5-D916EFFA0E02}"/>
              </a:ext>
            </a:extLst>
          </p:cNvPr>
          <p:cNvSpPr txBox="1"/>
          <p:nvPr/>
        </p:nvSpPr>
        <p:spPr>
          <a:xfrm>
            <a:off x="6368035" y="5698352"/>
            <a:ext cx="108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Photos from Recent Mission</a:t>
            </a:r>
          </a:p>
        </p:txBody>
      </p:sp>
    </p:spTree>
    <p:extLst>
      <p:ext uri="{BB962C8B-B14F-4D97-AF65-F5344CB8AC3E}">
        <p14:creationId xmlns:p14="http://schemas.microsoft.com/office/powerpoint/2010/main" val="1498945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Why Take the Time to Do This?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Takes the mystery out what to post and when to post it</a:t>
            </a:r>
          </a:p>
          <a:p>
            <a:r>
              <a:rPr lang="en-US" sz="3200" dirty="0"/>
              <a:t>You can leave certain slots on your calendar EVERY month, e.g. maybe the second Tuesday of the month is always focused on Youth Ministry</a:t>
            </a:r>
          </a:p>
          <a:p>
            <a:r>
              <a:rPr lang="en-US" sz="3200" dirty="0"/>
              <a:t>The more you plan out things that are fairly predictable the better you can respond to things that arise, such as new events</a:t>
            </a:r>
          </a:p>
          <a:p>
            <a:r>
              <a:rPr lang="en-US" sz="3200" dirty="0"/>
              <a:t>And the more you’ll remember to ask people to do the things you want them to do!</a:t>
            </a:r>
          </a:p>
          <a:p>
            <a:r>
              <a:rPr lang="en-US" sz="3200" dirty="0"/>
              <a:t>You can look back next year and see what you did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115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Last Time We Discussed How to Write Quality Social Media Posts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392D0F-7460-AE46-9AF5-2837C141A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462" y="1690688"/>
            <a:ext cx="9221076" cy="4649152"/>
          </a:xfrm>
        </p:spPr>
      </p:pic>
    </p:spTree>
    <p:extLst>
      <p:ext uri="{BB962C8B-B14F-4D97-AF65-F5344CB8AC3E}">
        <p14:creationId xmlns:p14="http://schemas.microsoft.com/office/powerpoint/2010/main" val="16048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Step Five: Delegate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You might be the only person writing social media content, but you may also be working with a group</a:t>
            </a:r>
          </a:p>
          <a:p>
            <a:r>
              <a:rPr lang="en-US" sz="3200" dirty="0"/>
              <a:t>If so, you can write everything in one sitting</a:t>
            </a:r>
          </a:p>
          <a:p>
            <a:r>
              <a:rPr lang="en-US" sz="3200" dirty="0"/>
              <a:t>If you’re working with a group divide the topics up among your group or delegate to a relevant person (e.g. Sunday School Coordinator for Sunday School information, Youth Minister for Youth information)</a:t>
            </a:r>
          </a:p>
        </p:txBody>
      </p:sp>
    </p:spTree>
    <p:extLst>
      <p:ext uri="{BB962C8B-B14F-4D97-AF65-F5344CB8AC3E}">
        <p14:creationId xmlns:p14="http://schemas.microsoft.com/office/powerpoint/2010/main" val="3174590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Step Six: Evaluate (Optional)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Did people do the things that you wanted them to do? Why or why not?</a:t>
            </a:r>
          </a:p>
          <a:p>
            <a:r>
              <a:rPr lang="en-US" sz="3200" dirty="0"/>
              <a:t>What posts were more or less popular? Why?</a:t>
            </a:r>
          </a:p>
          <a:p>
            <a:pPr lvl="1"/>
            <a:r>
              <a:rPr lang="en-US" sz="2800" dirty="0"/>
              <a:t>Example: Mission post was popular because it had good photos and was shared by four people and our partner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3386698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858C7-4FEA-8440-AB5B-B5531DDB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45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9949E-2996-0446-8164-30ADA664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45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Adapting Content Across Channels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Adapting content across communications channels can:</a:t>
            </a:r>
          </a:p>
          <a:p>
            <a:pPr lvl="1"/>
            <a:r>
              <a:rPr lang="en-US" dirty="0"/>
              <a:t>Help you communicate to diverse audiences</a:t>
            </a:r>
          </a:p>
          <a:p>
            <a:pPr lvl="1"/>
            <a:r>
              <a:rPr lang="en-US" dirty="0"/>
              <a:t>Your seniors, youth, etc. </a:t>
            </a:r>
          </a:p>
          <a:p>
            <a:r>
              <a:rPr lang="en-US" dirty="0"/>
              <a:t>Save you time</a:t>
            </a:r>
          </a:p>
          <a:p>
            <a:pPr lvl="1"/>
            <a:r>
              <a:rPr lang="en-US" dirty="0"/>
              <a:t>Plan and write once, then adapt</a:t>
            </a:r>
          </a:p>
          <a:p>
            <a:r>
              <a:rPr lang="en-US" dirty="0"/>
              <a:t>Improve brand awareness</a:t>
            </a:r>
          </a:p>
          <a:p>
            <a:pPr lvl="1"/>
            <a:r>
              <a:rPr lang="en-US" dirty="0"/>
              <a:t>People need to see things more than once to remember</a:t>
            </a:r>
          </a:p>
        </p:txBody>
      </p:sp>
    </p:spTree>
    <p:extLst>
      <p:ext uri="{BB962C8B-B14F-4D97-AF65-F5344CB8AC3E}">
        <p14:creationId xmlns:p14="http://schemas.microsoft.com/office/powerpoint/2010/main" val="1774443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35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13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Adapting Content Across Channels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B959B-EC4C-CF46-8D81-A25519095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 Copy</a:t>
            </a:r>
          </a:p>
          <a:p>
            <a:r>
              <a:rPr lang="en-US" dirty="0"/>
              <a:t>Facebook Post</a:t>
            </a:r>
          </a:p>
          <a:p>
            <a:r>
              <a:rPr lang="en-US" dirty="0"/>
              <a:t>Text Message</a:t>
            </a:r>
          </a:p>
          <a:p>
            <a:r>
              <a:rPr lang="en-US" dirty="0"/>
              <a:t>Email Newsletter </a:t>
            </a:r>
          </a:p>
          <a:p>
            <a:r>
              <a:rPr lang="en-US" dirty="0"/>
              <a:t>Bulletin Announcement</a:t>
            </a:r>
          </a:p>
          <a:p>
            <a:r>
              <a:rPr lang="en-US" dirty="0"/>
              <a:t>PPT Slide for Pastor’s Multimedia Presentation</a:t>
            </a:r>
          </a:p>
          <a:p>
            <a:r>
              <a:rPr lang="en-US" dirty="0"/>
              <a:t>Press Release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00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Website Copy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5004C0-E72B-B24E-B9D2-0E04A1FFB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563" y="1825625"/>
            <a:ext cx="6626873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39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Facebook Post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5398D3-6F6D-B64F-AEE9-35F4AF8A0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150" y="1825625"/>
            <a:ext cx="5219700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SAVE THE DATE: Join us at Quaker Lake on October 19, 2019 for Pumpkin Festival, featuring fun for all ages, Including hayrides, pumpkin painting and smashing, and more! Learn more: http://</a:t>
            </a:r>
            <a:r>
              <a:rPr lang="en-US" sz="1400" dirty="0" err="1"/>
              <a:t>bit.ly</a:t>
            </a:r>
            <a:r>
              <a:rPr lang="en-US" sz="1400" dirty="0"/>
              <a:t>/</a:t>
            </a:r>
            <a:r>
              <a:rPr lang="en-US" sz="1400" dirty="0" err="1"/>
              <a:t>xxxxxx</a:t>
            </a:r>
            <a:r>
              <a:rPr lang="en-US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A3647-E7F8-5047-9FB4-D99D4A4EE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2809347"/>
            <a:ext cx="52197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0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Text Message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5398D3-6F6D-B64F-AEE9-35F4AF8A0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867" y="1847850"/>
            <a:ext cx="25590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Join us on 10/19 for Pumpkin Fest at Quaker Lake. Fun for all ages – pumpkin painting &amp; more. Info at </a:t>
            </a:r>
            <a:r>
              <a:rPr lang="en-US" sz="2000" dirty="0" err="1"/>
              <a:t>quakerlakecamp.org</a:t>
            </a:r>
            <a:r>
              <a:rPr lang="en-US" sz="2000" dirty="0"/>
              <a:t> See you there! 🎃</a:t>
            </a:r>
          </a:p>
        </p:txBody>
      </p:sp>
    </p:spTree>
    <p:extLst>
      <p:ext uri="{BB962C8B-B14F-4D97-AF65-F5344CB8AC3E}">
        <p14:creationId xmlns:p14="http://schemas.microsoft.com/office/powerpoint/2010/main" val="89281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Today: Content Planning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We’re going to discuss how to plan content so that it is:</a:t>
            </a:r>
            <a:br>
              <a:rPr lang="en-US" sz="3200" dirty="0"/>
            </a:br>
            <a:endParaRPr lang="en-US" sz="3200" dirty="0"/>
          </a:p>
          <a:p>
            <a:pPr lvl="1"/>
            <a:r>
              <a:rPr lang="en-US" sz="3200" dirty="0"/>
              <a:t>Time Efficient</a:t>
            </a:r>
          </a:p>
          <a:p>
            <a:pPr lvl="1"/>
            <a:r>
              <a:rPr lang="en-US" sz="3200" dirty="0"/>
              <a:t>Strategic</a:t>
            </a:r>
          </a:p>
          <a:p>
            <a:pPr lvl="1"/>
            <a:r>
              <a:rPr lang="en-US" sz="3200" dirty="0"/>
              <a:t>Consistent Across Communications Channels</a:t>
            </a:r>
          </a:p>
          <a:p>
            <a:pPr lvl="1"/>
            <a:endParaRPr lang="en-US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55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Bulletin Announcement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B959B-EC4C-CF46-8D81-A25519095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**************************************************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SAVE THE DATE! QUAKER LAKE PUMPKIN FESTIVAL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Families with children of all ages can JOIN US from 12pm-5pm on October 19, 2019 for Quaker Lake’s annual Pumpkin Festival. Featuring fun for all ages, Including hayrides, pumpkin painting and smashing, and more! For more information email </a:t>
            </a:r>
            <a:r>
              <a:rPr lang="en-US" dirty="0">
                <a:hlinkClick r:id="rId2"/>
              </a:rPr>
              <a:t>xxxx@gmail.com</a:t>
            </a:r>
            <a:r>
              <a:rPr lang="en-US" dirty="0"/>
              <a:t> or visit </a:t>
            </a:r>
            <a:r>
              <a:rPr lang="en-US" dirty="0" err="1"/>
              <a:t>quakerlakecamp.org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**************************************************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93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Example: Phone Tree Talking Points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 [FIRST NAME]!</a:t>
            </a:r>
          </a:p>
          <a:p>
            <a:r>
              <a:rPr lang="en-US" dirty="0"/>
              <a:t>I wanted to make sure that you heard about Quaker Lake’s Annual Pumpkin Fest</a:t>
            </a:r>
          </a:p>
          <a:p>
            <a:r>
              <a:rPr lang="en-US" dirty="0"/>
              <a:t>It has activities for kids of all ages – hayrides, pumpkin paintings – it’s a lot of fun</a:t>
            </a:r>
          </a:p>
          <a:p>
            <a:r>
              <a:rPr lang="en-US" dirty="0"/>
              <a:t>It’s happening on October 19</a:t>
            </a:r>
          </a:p>
          <a:p>
            <a:r>
              <a:rPr lang="en-US" dirty="0"/>
              <a:t>See you there?</a:t>
            </a:r>
          </a:p>
        </p:txBody>
      </p:sp>
    </p:spTree>
    <p:extLst>
      <p:ext uri="{BB962C8B-B14F-4D97-AF65-F5344CB8AC3E}">
        <p14:creationId xmlns:p14="http://schemas.microsoft.com/office/powerpoint/2010/main" val="2007477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3A061F-B8B7-5347-88CD-A0D4561E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37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What is Evergreen Content?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Evergreen content is content that never goes out of date</a:t>
            </a:r>
          </a:p>
          <a:p>
            <a:r>
              <a:rPr lang="en-US" dirty="0"/>
              <a:t>We encourage you to create a library of evergreen content that you can use again and again</a:t>
            </a:r>
          </a:p>
          <a:p>
            <a:r>
              <a:rPr lang="en-US" dirty="0"/>
              <a:t>Some examples of evergreen content are:</a:t>
            </a:r>
          </a:p>
          <a:p>
            <a:pPr lvl="1"/>
            <a:r>
              <a:rPr lang="en-US" dirty="0"/>
              <a:t>Sign up for our newsletter</a:t>
            </a:r>
          </a:p>
          <a:p>
            <a:pPr lvl="1"/>
            <a:r>
              <a:rPr lang="en-US" dirty="0"/>
              <a:t>Website information: Our Beliefs</a:t>
            </a:r>
          </a:p>
          <a:p>
            <a:pPr lvl="1"/>
            <a:r>
              <a:rPr lang="en-US" dirty="0"/>
              <a:t>Pumpkin Fest – can update and adapt each year</a:t>
            </a:r>
          </a:p>
          <a:p>
            <a:r>
              <a:rPr lang="en-US" dirty="0"/>
              <a:t>Evergreen content saves you time because you can reuse it!</a:t>
            </a:r>
          </a:p>
        </p:txBody>
      </p:sp>
    </p:spTree>
    <p:extLst>
      <p:ext uri="{BB962C8B-B14F-4D97-AF65-F5344CB8AC3E}">
        <p14:creationId xmlns:p14="http://schemas.microsoft.com/office/powerpoint/2010/main" val="917898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6" y="960437"/>
            <a:ext cx="8858250" cy="1374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61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365126"/>
            <a:ext cx="7886700" cy="1325563"/>
          </a:xfrm>
        </p:spPr>
        <p:txBody>
          <a:bodyPr/>
          <a:lstStyle/>
          <a:p>
            <a:r>
              <a:rPr lang="en-US" b="1" dirty="0"/>
              <a:t>How do you organize evergreen content?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25625"/>
            <a:ext cx="580072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4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Evergreen Content: Where Can You Find It?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 your website</a:t>
            </a:r>
          </a:p>
          <a:p>
            <a:r>
              <a:rPr lang="en-US" dirty="0"/>
              <a:t>In brochures you’ve already written</a:t>
            </a:r>
          </a:p>
          <a:p>
            <a:r>
              <a:rPr lang="en-US" dirty="0"/>
              <a:t>Last year’s social media content</a:t>
            </a:r>
          </a:p>
        </p:txBody>
      </p:sp>
    </p:spTree>
    <p:extLst>
      <p:ext uri="{BB962C8B-B14F-4D97-AF65-F5344CB8AC3E}">
        <p14:creationId xmlns:p14="http://schemas.microsoft.com/office/powerpoint/2010/main" val="650660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Example: Science Hill Meeting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C834FAA-1FD8-7A4C-99B1-A256BDEC2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767" y="1503891"/>
            <a:ext cx="8156465" cy="4988984"/>
          </a:xfrm>
        </p:spPr>
      </p:pic>
    </p:spTree>
    <p:extLst>
      <p:ext uri="{BB962C8B-B14F-4D97-AF65-F5344CB8AC3E}">
        <p14:creationId xmlns:p14="http://schemas.microsoft.com/office/powerpoint/2010/main" val="4173096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 Social Media Posts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Quaker Ladies meet every month on the third Thursday at noon and enjoy a meal together. The emphasis of the group is on fellowship and outreach. Learn more on our Groups and Activities page: </a:t>
            </a:r>
          </a:p>
          <a:p>
            <a:r>
              <a:rPr lang="en-US" dirty="0"/>
              <a:t>The Quaker Men meet the first Sunday of each month at 8:30a.m for fellowship. Learn more on our Groups and Activities Page: </a:t>
            </a:r>
          </a:p>
          <a:p>
            <a:r>
              <a:rPr lang="en-US" dirty="0"/>
              <a:t>Science </a:t>
            </a:r>
            <a:r>
              <a:rPr lang="en-US" dirty="0" err="1"/>
              <a:t>HIll</a:t>
            </a:r>
            <a:r>
              <a:rPr lang="en-US" dirty="0"/>
              <a:t> has two youth groups, a Junior Group is for grades K- 5, and a Senior Group for grades 6 - 12. Youth meet every other Sunday, and do a special outing each month such as hiking trips, ice skating, rafting trips, and more. Join in the fun! Learn more on our Groups and Activities Page: </a:t>
            </a:r>
          </a:p>
          <a:p>
            <a:r>
              <a:rPr lang="en-US" dirty="0"/>
              <a:t>Join us for Vacation Bible School, June 9-13! Open to our whole community, Vacation Bible School (VBS) is held every summer in June. Sign up:</a:t>
            </a:r>
          </a:p>
          <a:p>
            <a:r>
              <a:rPr lang="en-US" dirty="0"/>
              <a:t>Join us for a Vacation Bible School finale and hot dog supper with parents and families on Thursday night June 13! Learn more on our Groups and Activities Page: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64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A97C5C-222F-8E47-9DF2-FD1460D7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2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Learning Objectives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a content buckets checklist to help you with content planning</a:t>
            </a:r>
          </a:p>
          <a:p>
            <a:r>
              <a:rPr lang="en-US" dirty="0"/>
              <a:t>Learn the six key questions you need to ask when planning social media content</a:t>
            </a:r>
          </a:p>
          <a:p>
            <a:r>
              <a:rPr lang="en-US" dirty="0"/>
              <a:t>See a sample month’s plan</a:t>
            </a:r>
          </a:p>
          <a:p>
            <a:r>
              <a:rPr lang="en-US" dirty="0"/>
              <a:t>Get some tips for planning content as a group</a:t>
            </a:r>
          </a:p>
          <a:p>
            <a:r>
              <a:rPr lang="en-US" dirty="0"/>
              <a:t>Get practical advice on adapting website or brochure content for emails, social media, bulletin notices, and more</a:t>
            </a:r>
          </a:p>
          <a:p>
            <a:r>
              <a:rPr lang="en-US" dirty="0"/>
              <a:t>Discover evergreen content and how it can save you time</a:t>
            </a:r>
          </a:p>
        </p:txBody>
      </p:sp>
    </p:spTree>
    <p:extLst>
      <p:ext uri="{BB962C8B-B14F-4D97-AF65-F5344CB8AC3E}">
        <p14:creationId xmlns:p14="http://schemas.microsoft.com/office/powerpoint/2010/main" val="2955141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91754E-9C44-9447-B661-034B6DE1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1D084F-4CFA-2045-B97F-A39FF6B3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Step One: Identify Content Buckets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6A7CC-44A1-0940-AA19-DB38C595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 all of the topics you </a:t>
            </a:r>
            <a:r>
              <a:rPr lang="en-US" i="1" dirty="0"/>
              <a:t>tend</a:t>
            </a:r>
            <a:r>
              <a:rPr lang="en-US" dirty="0"/>
              <a:t> to talk about on a regular basis</a:t>
            </a:r>
          </a:p>
          <a:p>
            <a:pPr lvl="1"/>
            <a:r>
              <a:rPr lang="en-US" dirty="0"/>
              <a:t>Example: Christian Education, Weekly Meetings, Fellowship Groups</a:t>
            </a:r>
          </a:p>
          <a:p>
            <a:r>
              <a:rPr lang="en-US" dirty="0"/>
              <a:t>Organize it in a checklist!</a:t>
            </a:r>
          </a:p>
          <a:p>
            <a:r>
              <a:rPr lang="en-US" dirty="0"/>
              <a:t>Removes the guesswork from planning</a:t>
            </a:r>
          </a:p>
          <a:p>
            <a:r>
              <a:rPr lang="en-US" dirty="0"/>
              <a:t>You only have to develop a checklist once, or once a year</a:t>
            </a:r>
          </a:p>
        </p:txBody>
      </p:sp>
    </p:spTree>
    <p:extLst>
      <p:ext uri="{BB962C8B-B14F-4D97-AF65-F5344CB8AC3E}">
        <p14:creationId xmlns:p14="http://schemas.microsoft.com/office/powerpoint/2010/main" val="3111617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 of Content Buckets: Big Brothers Big Sisters</a:t>
            </a:r>
            <a:endParaRPr lang="en-US" b="1" dirty="0">
              <a:solidFill>
                <a:srgbClr val="00B0F0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Events</a:t>
            </a:r>
          </a:p>
          <a:p>
            <a:pPr>
              <a:buFont typeface="Wingdings" charset="2"/>
              <a:buChar char="q"/>
            </a:pPr>
            <a:r>
              <a:rPr lang="en-US" dirty="0"/>
              <a:t> Calls to Action: Volunteer / Register a Child / Donate</a:t>
            </a:r>
          </a:p>
          <a:p>
            <a:pPr>
              <a:buFont typeface="Wingdings" charset="2"/>
              <a:buChar char="q"/>
            </a:pPr>
            <a:r>
              <a:rPr lang="en-US" dirty="0"/>
              <a:t> Big / Little Success Stories</a:t>
            </a:r>
          </a:p>
          <a:p>
            <a:pPr>
              <a:buFont typeface="Wingdings" charset="2"/>
              <a:buChar char="q"/>
            </a:pPr>
            <a:r>
              <a:rPr lang="en-US" dirty="0"/>
              <a:t> Impact of Work: Facts and Stats</a:t>
            </a:r>
          </a:p>
          <a:p>
            <a:pPr>
              <a:buFont typeface="Wingdings" charset="2"/>
              <a:buChar char="q"/>
            </a:pPr>
            <a:r>
              <a:rPr lang="en-US" dirty="0"/>
              <a:t> Programs</a:t>
            </a:r>
          </a:p>
          <a:p>
            <a:pPr>
              <a:buFont typeface="Wingdings" charset="2"/>
              <a:buChar char="q"/>
            </a:pPr>
            <a:r>
              <a:rPr lang="en-US" dirty="0"/>
              <a:t> Volunteer FAQ</a:t>
            </a:r>
          </a:p>
          <a:p>
            <a:pPr>
              <a:buFont typeface="Wingdings" charset="2"/>
              <a:buChar char="q"/>
            </a:pPr>
            <a:r>
              <a:rPr lang="en-US" dirty="0"/>
              <a:t> Resources for Mentors</a:t>
            </a:r>
          </a:p>
          <a:p>
            <a:pPr>
              <a:buFont typeface="Wingdings" charset="2"/>
              <a:buChar char="q"/>
            </a:pPr>
            <a:r>
              <a:rPr lang="en-US" dirty="0"/>
              <a:t> Audience Milestones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9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1690688"/>
            <a:ext cx="7898342" cy="4165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325" y="6072189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www.bbbsmadison.org</a:t>
            </a: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9FEE3D-D220-4B4D-AD3A-410F9856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59533" cy="1325563"/>
          </a:xfrm>
        </p:spPr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Where Did We Find These? Their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60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1978</Words>
  <Application>Microsoft Macintosh PowerPoint</Application>
  <PresentationFormat>Widescreen</PresentationFormat>
  <Paragraphs>264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Lato</vt:lpstr>
      <vt:lpstr>Lato Heavy</vt:lpstr>
      <vt:lpstr>Wingdings</vt:lpstr>
      <vt:lpstr>Office Theme</vt:lpstr>
      <vt:lpstr>Title Screen</vt:lpstr>
      <vt:lpstr>Schedule of Upcoming Sessions</vt:lpstr>
      <vt:lpstr>Last Time We Discussed How to Write Quality Social Media Posts</vt:lpstr>
      <vt:lpstr>Today: Content Planning</vt:lpstr>
      <vt:lpstr>Learning Objectives</vt:lpstr>
      <vt:lpstr>PowerPoint Presentation</vt:lpstr>
      <vt:lpstr>Step One: Identify Content Buckets</vt:lpstr>
      <vt:lpstr>Example of Content Buckets: Big Brothers Big Sisters</vt:lpstr>
      <vt:lpstr>Where Did We Find These? Their Website</vt:lpstr>
      <vt:lpstr>Example of Content Buckets: Meeting</vt:lpstr>
      <vt:lpstr>PowerPoint Presentation</vt:lpstr>
      <vt:lpstr>PowerPoint Presentation</vt:lpstr>
      <vt:lpstr>Step Two: Get Everyone Together</vt:lpstr>
      <vt:lpstr>What Does It Look Like?</vt:lpstr>
      <vt:lpstr>Two Rules for Success</vt:lpstr>
      <vt:lpstr>PowerPoint Presentation</vt:lpstr>
      <vt:lpstr>Six Key Questions: Plan Topics for a Month</vt:lpstr>
      <vt:lpstr>1. What’s Coming Up This Month?  Are There Topics Related to Our Content Buckets We Can Talk About?</vt:lpstr>
      <vt:lpstr>2. What Do We Want People to Do</vt:lpstr>
      <vt:lpstr>3. How Do We Know If They Did That?</vt:lpstr>
      <vt:lpstr>4. What’s Happening in My Audience’s Life?</vt:lpstr>
      <vt:lpstr>5. Broader Conversations?</vt:lpstr>
      <vt:lpstr>6. Who Can Help Us Get the Word Out This Month?</vt:lpstr>
      <vt:lpstr>Sample Plan for a Month</vt:lpstr>
      <vt:lpstr>PowerPoint Presentation</vt:lpstr>
      <vt:lpstr>PowerPoint Presentation</vt:lpstr>
      <vt:lpstr>Step Four: Plan Topics for a Month</vt:lpstr>
      <vt:lpstr>PowerPoint Presentation</vt:lpstr>
      <vt:lpstr>Why Take the Time to Do This?</vt:lpstr>
      <vt:lpstr>Step Five: Delegate</vt:lpstr>
      <vt:lpstr>Step Six: Evaluate (Optional)</vt:lpstr>
      <vt:lpstr>PowerPoint Presentation</vt:lpstr>
      <vt:lpstr>PowerPoint Presentation</vt:lpstr>
      <vt:lpstr>Adapting Content Across Channels</vt:lpstr>
      <vt:lpstr>PowerPoint Presentation</vt:lpstr>
      <vt:lpstr>Adapting Content Across Channels</vt:lpstr>
      <vt:lpstr>Website Copy</vt:lpstr>
      <vt:lpstr>Facebook Post</vt:lpstr>
      <vt:lpstr>Text Message</vt:lpstr>
      <vt:lpstr>Bulletin Announcement</vt:lpstr>
      <vt:lpstr>Example: Phone Tree Talking Points</vt:lpstr>
      <vt:lpstr>PowerPoint Presentation</vt:lpstr>
      <vt:lpstr>What is Evergreen Content?</vt:lpstr>
      <vt:lpstr>PowerPoint Presentation</vt:lpstr>
      <vt:lpstr>How do you organize evergreen content?</vt:lpstr>
      <vt:lpstr>Evergreen Content: Where Can You Find It?</vt:lpstr>
      <vt:lpstr>Example: Science Hill Meeting</vt:lpstr>
      <vt:lpstr>Example Social Media Posts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Screen</dc:title>
  <dc:creator>Sarah Best</dc:creator>
  <cp:lastModifiedBy>Sarah Best-Wilson</cp:lastModifiedBy>
  <cp:revision>52</cp:revision>
  <cp:lastPrinted>2019-05-02T19:24:38Z</cp:lastPrinted>
  <dcterms:created xsi:type="dcterms:W3CDTF">2019-05-02T19:21:37Z</dcterms:created>
  <dcterms:modified xsi:type="dcterms:W3CDTF">2019-08-16T16:48:52Z</dcterms:modified>
</cp:coreProperties>
</file>